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5.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6.JPG" ContentType="image/png"/>
  <Override PartName="/ppt/notesSlides/notesSlide31.xml" ContentType="application/vnd.openxmlformats-officedocument.presentationml.notesSlide+xml"/>
  <Override PartName="/ppt/media/image17.JPG" ContentType="image/png"/>
  <Override PartName="/ppt/notesSlides/notesSlide32.xml" ContentType="application/vnd.openxmlformats-officedocument.presentationml.notesSlide+xml"/>
  <Override PartName="/ppt/media/image18.JPG" ContentType="image/pn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34.JPG" ContentType="image/png"/>
  <Override PartName="/ppt/notesSlides/notesSlide75.xml" ContentType="application/vnd.openxmlformats-officedocument.presentationml.notesSlide+xml"/>
  <Override PartName="/ppt/media/image35.JPG" ContentType="image/png"/>
  <Override PartName="/ppt/media/image36.JPG" ContentType="image/png"/>
  <Override PartName="/ppt/notesSlides/notesSlide76.xml" ContentType="application/vnd.openxmlformats-officedocument.presentationml.notesSlide+xml"/>
  <Override PartName="/ppt/media/image37.JPG" ContentType="image/png"/>
  <Override PartName="/ppt/media/image38.JPG" ContentType="image/png"/>
  <Override PartName="/ppt/notesSlides/notesSlide77.xml" ContentType="application/vnd.openxmlformats-officedocument.presentationml.notesSlide+xml"/>
  <Override PartName="/ppt/media/image39.JPG" ContentType="image/png"/>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handoutMasterIdLst>
    <p:handoutMasterId r:id="rId86"/>
  </p:handoutMasterIdLst>
  <p:sldIdLst>
    <p:sldId id="256" r:id="rId2"/>
    <p:sldId id="342" r:id="rId3"/>
    <p:sldId id="263" r:id="rId4"/>
    <p:sldId id="264" r:id="rId5"/>
    <p:sldId id="265" r:id="rId6"/>
    <p:sldId id="266" r:id="rId7"/>
    <p:sldId id="267" r:id="rId8"/>
    <p:sldId id="270" r:id="rId9"/>
    <p:sldId id="268" r:id="rId10"/>
    <p:sldId id="269" r:id="rId11"/>
    <p:sldId id="273" r:id="rId12"/>
    <p:sldId id="271" r:id="rId13"/>
    <p:sldId id="274" r:id="rId14"/>
    <p:sldId id="275" r:id="rId15"/>
    <p:sldId id="276" r:id="rId16"/>
    <p:sldId id="277" r:id="rId17"/>
    <p:sldId id="278" r:id="rId18"/>
    <p:sldId id="279" r:id="rId19"/>
    <p:sldId id="280" r:id="rId20"/>
    <p:sldId id="281" r:id="rId21"/>
    <p:sldId id="335" r:id="rId22"/>
    <p:sldId id="336" r:id="rId23"/>
    <p:sldId id="337" r:id="rId24"/>
    <p:sldId id="338" r:id="rId25"/>
    <p:sldId id="339" r:id="rId26"/>
    <p:sldId id="282" r:id="rId27"/>
    <p:sldId id="283" r:id="rId28"/>
    <p:sldId id="284" r:id="rId29"/>
    <p:sldId id="285" r:id="rId30"/>
    <p:sldId id="287" r:id="rId31"/>
    <p:sldId id="257" r:id="rId32"/>
    <p:sldId id="286" r:id="rId33"/>
    <p:sldId id="289" r:id="rId34"/>
    <p:sldId id="345" r:id="rId35"/>
    <p:sldId id="288" r:id="rId36"/>
    <p:sldId id="290" r:id="rId37"/>
    <p:sldId id="293" r:id="rId38"/>
    <p:sldId id="294" r:id="rId39"/>
    <p:sldId id="295" r:id="rId40"/>
    <p:sldId id="292" r:id="rId41"/>
    <p:sldId id="296" r:id="rId42"/>
    <p:sldId id="297" r:id="rId43"/>
    <p:sldId id="299" r:id="rId44"/>
    <p:sldId id="340" r:id="rId45"/>
    <p:sldId id="298" r:id="rId46"/>
    <p:sldId id="258" r:id="rId47"/>
    <p:sldId id="341" r:id="rId48"/>
    <p:sldId id="300" r:id="rId49"/>
    <p:sldId id="301" r:id="rId50"/>
    <p:sldId id="302" r:id="rId51"/>
    <p:sldId id="347" r:id="rId52"/>
    <p:sldId id="304" r:id="rId53"/>
    <p:sldId id="371" r:id="rId54"/>
    <p:sldId id="305" r:id="rId55"/>
    <p:sldId id="306" r:id="rId56"/>
    <p:sldId id="307" r:id="rId57"/>
    <p:sldId id="308" r:id="rId58"/>
    <p:sldId id="309" r:id="rId59"/>
    <p:sldId id="310" r:id="rId60"/>
    <p:sldId id="311" r:id="rId61"/>
    <p:sldId id="312" r:id="rId62"/>
    <p:sldId id="313" r:id="rId63"/>
    <p:sldId id="315" r:id="rId64"/>
    <p:sldId id="316" r:id="rId65"/>
    <p:sldId id="318" r:id="rId66"/>
    <p:sldId id="319" r:id="rId67"/>
    <p:sldId id="343" r:id="rId68"/>
    <p:sldId id="320" r:id="rId69"/>
    <p:sldId id="359" r:id="rId70"/>
    <p:sldId id="370" r:id="rId71"/>
    <p:sldId id="361" r:id="rId72"/>
    <p:sldId id="362" r:id="rId73"/>
    <p:sldId id="363" r:id="rId74"/>
    <p:sldId id="364" r:id="rId75"/>
    <p:sldId id="365" r:id="rId76"/>
    <p:sldId id="366" r:id="rId77"/>
    <p:sldId id="367" r:id="rId78"/>
    <p:sldId id="368" r:id="rId79"/>
    <p:sldId id="369" r:id="rId80"/>
    <p:sldId id="344" r:id="rId81"/>
    <p:sldId id="333" r:id="rId82"/>
    <p:sldId id="334" r:id="rId83"/>
    <p:sldId id="261" r:id="rId8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ey Wedlake" initials="SW" lastIdx="1" clrIdx="0">
    <p:extLst>
      <p:ext uri="{19B8F6BF-5375-455C-9EA6-DF929625EA0E}">
        <p15:presenceInfo xmlns:p15="http://schemas.microsoft.com/office/powerpoint/2012/main" userId="S-1-5-21-1478355014-127360780-1969717230-8829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E25"/>
    <a:srgbClr val="E81E25"/>
    <a:srgbClr val="FF0E0E"/>
    <a:srgbClr val="F71115"/>
    <a:srgbClr val="F71E2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98" autoAdjust="0"/>
  </p:normalViewPr>
  <p:slideViewPr>
    <p:cSldViewPr snapToGrid="0" snapToObjects="1" showGuides="1">
      <p:cViewPr varScale="1">
        <p:scale>
          <a:sx n="52" d="100"/>
          <a:sy n="52" d="100"/>
        </p:scale>
        <p:origin x="1842" y="60"/>
      </p:cViewPr>
      <p:guideLst>
        <p:guide orient="horz" pos="2136"/>
        <p:guide pos="2880"/>
      </p:guideLst>
    </p:cSldViewPr>
  </p:slideViewPr>
  <p:notesTextViewPr>
    <p:cViewPr>
      <p:scale>
        <a:sx n="3" d="2"/>
        <a:sy n="3" d="2"/>
      </p:scale>
      <p:origin x="0" y="0"/>
    </p:cViewPr>
  </p:notesTextViewPr>
  <p:notesViewPr>
    <p:cSldViewPr snapToGrid="0" snapToObjects="1" showGuides="1">
      <p:cViewPr varScale="1">
        <p:scale>
          <a:sx n="75" d="100"/>
          <a:sy n="75" d="100"/>
        </p:scale>
        <p:origin x="-2440" y="-11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DF7B94D-CDC6-1549-B859-A54742B488E3}" type="slidenum">
              <a:rPr lang="en-US" smtClean="0"/>
              <a:pPr/>
              <a:t>‹#›</a:t>
            </a:fld>
            <a:endParaRPr lang="en-US"/>
          </a:p>
        </p:txBody>
      </p:sp>
      <p:pic>
        <p:nvPicPr>
          <p:cNvPr id="7" name="Picture 6" descr="TASCHA_logo_leftaligned_black.png"/>
          <p:cNvPicPr>
            <a:picLocks noChangeAspect="1"/>
          </p:cNvPicPr>
          <p:nvPr/>
        </p:nvPicPr>
        <p:blipFill>
          <a:blip r:embed="rId2"/>
          <a:stretch>
            <a:fillRect/>
          </a:stretch>
        </p:blipFill>
        <p:spPr>
          <a:xfrm>
            <a:off x="-51928" y="68861"/>
            <a:ext cx="2786850" cy="735522"/>
          </a:xfrm>
          <a:prstGeom prst="rect">
            <a:avLst/>
          </a:prstGeom>
        </p:spPr>
      </p:pic>
    </p:spTree>
    <p:extLst>
      <p:ext uri="{BB962C8B-B14F-4D97-AF65-F5344CB8AC3E}">
        <p14:creationId xmlns:p14="http://schemas.microsoft.com/office/powerpoint/2010/main" val="3407171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CA" dirty="0"/>
              <a:t>Click to edit Master text styles</a:t>
            </a:r>
          </a:p>
          <a:p>
            <a:pPr lvl="1"/>
            <a:r>
              <a:rPr lang="en-CA" dirty="0"/>
              <a:t>Second level</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3FB7377-4198-2644-BF8E-719006AEDC0F}" type="slidenum">
              <a:rPr lang="en-US" smtClean="0"/>
              <a:pPr/>
              <a:t>‹#›</a:t>
            </a:fld>
            <a:endParaRPr lang="en-US"/>
          </a:p>
        </p:txBody>
      </p:sp>
      <p:pic>
        <p:nvPicPr>
          <p:cNvPr id="8" name="Picture 7" descr="TASCHA_logo_leftaligned_black.png"/>
          <p:cNvPicPr>
            <a:picLocks noChangeAspect="1"/>
          </p:cNvPicPr>
          <p:nvPr/>
        </p:nvPicPr>
        <p:blipFill>
          <a:blip r:embed="rId2"/>
          <a:stretch>
            <a:fillRect/>
          </a:stretch>
        </p:blipFill>
        <p:spPr>
          <a:xfrm>
            <a:off x="-69237" y="8530309"/>
            <a:ext cx="3306139" cy="872576"/>
          </a:xfrm>
          <a:prstGeom prst="rect">
            <a:avLst/>
          </a:prstGeom>
        </p:spPr>
      </p:pic>
    </p:spTree>
    <p:extLst>
      <p:ext uri="{BB962C8B-B14F-4D97-AF65-F5344CB8AC3E}">
        <p14:creationId xmlns:p14="http://schemas.microsoft.com/office/powerpoint/2010/main" val="41733065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upport.google.com/accounts/answer/1350409"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support.google.com/accounts/answer/3463280" TargetMode="External"/><Relationship Id="rId4" Type="http://schemas.openxmlformats.org/officeDocument/2006/relationships/hyperlink" Target="https://support.google.com/accounts/answer/27442#gender"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upport.google.com/accounts/answer/1733224?hl=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lay.google.com/store/apps/details?id=com.whatsapp"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mozilla.github.io/curriculum-final/kenya-dso-interventions/intervention-four.html#step-5"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mozilla.github.io/curriculum-final/kenya-dso-interventions/intervention-two.html#step-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ozilla.github.io/curriculum-final/kenya-dso-interventions/intervention-one.html#step-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Begin by greeting the class and introducing yourself. </a:t>
            </a:r>
            <a:endParaRPr lang="en-US" b="0" dirty="0" smtClean="0">
              <a:effectLst/>
            </a:endParaRPr>
          </a:p>
          <a:p>
            <a:pPr rtl="0"/>
            <a:r>
              <a:rPr lang="en-US" b="0" dirty="0" smtClean="0">
                <a:effectLst/>
              </a:rPr>
              <a:t/>
            </a:r>
            <a:br>
              <a:rPr lang="en-US" b="0" dirty="0" smtClean="0">
                <a:effectLst/>
              </a:rPr>
            </a:br>
            <a:r>
              <a:rPr lang="en-US" dirty="0"/>
              <a:t>Spend a minute explaining the course title and content. Mobile Information Literacy means you know how to use mobile devices to find and evaluate the quality and credibility of information obtained online, understand how to create and share online information effectively, and participate safely and securely. </a:t>
            </a:r>
            <a:endParaRPr lang="en-US" b="0" dirty="0" smtClean="0">
              <a:effectLst/>
            </a:endParaRPr>
          </a:p>
          <a:p>
            <a:pPr rtl="0"/>
            <a:r>
              <a:rPr lang="en-US" b="0" dirty="0" smtClean="0">
                <a:effectLst/>
              </a:rPr>
              <a:t/>
            </a:r>
            <a:br>
              <a:rPr lang="en-US" b="0" dirty="0" smtClean="0">
                <a:effectLst/>
              </a:rPr>
            </a:br>
            <a:r>
              <a:rPr lang="en-US" dirty="0"/>
              <a:t>Provide time to discuss your background, any experience you have with the information and communications technology, and any other relevant information you wish to share.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a:t>
            </a:fld>
            <a:endParaRPr lang="en-US"/>
          </a:p>
        </p:txBody>
      </p:sp>
    </p:spTree>
    <p:extLst>
      <p:ext uri="{BB962C8B-B14F-4D97-AF65-F5344CB8AC3E}">
        <p14:creationId xmlns:p14="http://schemas.microsoft.com/office/powerpoint/2010/main" val="31423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Facilitate a short discussion: </a:t>
            </a:r>
            <a:endParaRPr lang="en-US" b="0" dirty="0" smtClean="0">
              <a:effectLst/>
            </a:endParaRPr>
          </a:p>
          <a:p>
            <a:pPr rtl="0"/>
            <a:r>
              <a:rPr lang="en-US" b="0" dirty="0" smtClean="0">
                <a:effectLst/>
              </a:rPr>
              <a:t/>
            </a:r>
            <a:br>
              <a:rPr lang="en-US" b="0" dirty="0" smtClean="0">
                <a:effectLst/>
              </a:rPr>
            </a:br>
            <a:r>
              <a:rPr lang="en-US" dirty="0"/>
              <a:t>"How do people in your community access the Internet?</a:t>
            </a:r>
            <a:endParaRPr lang="en-US" b="0" dirty="0" smtClean="0">
              <a:effectLst/>
            </a:endParaRPr>
          </a:p>
          <a:p>
            <a:pPr rtl="0"/>
            <a:r>
              <a:rPr lang="en-US" dirty="0"/>
              <a:t>"Who can use the Internet?" </a:t>
            </a:r>
            <a:endParaRPr lang="en-US" b="0" dirty="0" smtClean="0">
              <a:effectLst/>
            </a:endParaRPr>
          </a:p>
          <a:p>
            <a:pPr rtl="0"/>
            <a:r>
              <a:rPr lang="en-US" dirty="0"/>
              <a:t>"What restricts people's access?"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10</a:t>
            </a:fld>
            <a:endParaRPr lang="en-US"/>
          </a:p>
        </p:txBody>
      </p:sp>
    </p:spTree>
    <p:extLst>
      <p:ext uri="{BB962C8B-B14F-4D97-AF65-F5344CB8AC3E}">
        <p14:creationId xmlns:p14="http://schemas.microsoft.com/office/powerpoint/2010/main" val="1576293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a:t>
            </a:r>
            <a:r>
              <a:rPr lang="en-US" baseline="0" dirty="0" smtClean="0"/>
              <a:t> Internet: Data vs WIFI</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11</a:t>
            </a:fld>
            <a:endParaRPr lang="en-US"/>
          </a:p>
        </p:txBody>
      </p:sp>
    </p:spTree>
    <p:extLst>
      <p:ext uri="{BB962C8B-B14F-4D97-AF65-F5344CB8AC3E}">
        <p14:creationId xmlns:p14="http://schemas.microsoft.com/office/powerpoint/2010/main" val="4022512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Smartphones can connect to the Internet through cellular networks and </a:t>
            </a:r>
            <a:r>
              <a:rPr lang="en-US" dirty="0" err="1"/>
              <a:t>wifi</a:t>
            </a:r>
            <a:r>
              <a:rPr lang="en-US" dirty="0"/>
              <a:t> connections.</a:t>
            </a:r>
          </a:p>
          <a:p>
            <a:pPr rtl="0" fontAlgn="base"/>
            <a:r>
              <a:rPr lang="en-US" dirty="0"/>
              <a:t>Smartphones connect to the Internet to download apps, send emails, and use online services.</a:t>
            </a:r>
          </a:p>
          <a:p>
            <a:pPr rtl="0" fontAlgn="base"/>
            <a:r>
              <a:rPr lang="en-US" dirty="0"/>
              <a:t>These applications and websites live on something called "the web," and the Internet—those wires and cable—connects our computers to the web and those sites and applications.</a:t>
            </a:r>
          </a:p>
          <a:p>
            <a:pPr rtl="0" fontAlgn="base"/>
            <a:endParaRPr lang="en-US" dirty="0"/>
          </a:p>
          <a:p>
            <a:pPr rtl="0" fontAlgn="base"/>
            <a:endParaRPr lang="en-US" dirty="0"/>
          </a:p>
          <a:p>
            <a:pPr rtl="0" fontAlgn="base"/>
            <a:r>
              <a:rPr lang="en-US" dirty="0"/>
              <a:t>Explain that as we discussed earlier, using your phone on the Internet you can do many of the same of things you can do on a computer. However, sometimes it’s more difficult to do certain tasks on the phone and often it works a little differently. And some tasks you must a phone - not a computer.</a:t>
            </a:r>
          </a:p>
        </p:txBody>
      </p:sp>
      <p:sp>
        <p:nvSpPr>
          <p:cNvPr id="4" name="Slide Number Placeholder 3"/>
          <p:cNvSpPr>
            <a:spLocks noGrp="1"/>
          </p:cNvSpPr>
          <p:nvPr>
            <p:ph type="sldNum" sz="quarter" idx="10"/>
          </p:nvPr>
        </p:nvSpPr>
        <p:spPr/>
        <p:txBody>
          <a:bodyPr/>
          <a:lstStyle/>
          <a:p>
            <a:fld id="{13FB7377-4198-2644-BF8E-719006AEDC0F}" type="slidenum">
              <a:rPr lang="en-US" smtClean="0"/>
              <a:pPr/>
              <a:t>12</a:t>
            </a:fld>
            <a:endParaRPr lang="en-US"/>
          </a:p>
        </p:txBody>
      </p:sp>
    </p:spTree>
    <p:extLst>
      <p:ext uri="{BB962C8B-B14F-4D97-AF65-F5344CB8AC3E}">
        <p14:creationId xmlns:p14="http://schemas.microsoft.com/office/powerpoint/2010/main" val="64667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effectLst/>
            </a:endParaRPr>
          </a:p>
          <a:p>
            <a:pPr lvl="1" rtl="0" fontAlgn="base"/>
            <a:r>
              <a:rPr lang="en-US" dirty="0"/>
              <a:t>Cost – Wi-Fi is often free or very low cost; there are no roaming charges for Wi-Fi. (example: I can download and watch videos all day long using Wi-Fi at no charge; over cellular, I would easily exceed my data limit.)</a:t>
            </a:r>
          </a:p>
          <a:p>
            <a:r>
              <a:rPr lang="en-US" b="0" dirty="0" smtClean="0">
                <a:effectLst/>
              </a:rPr>
              <a:t/>
            </a:r>
            <a:br>
              <a:rPr lang="en-US" b="0" dirty="0" smtClean="0">
                <a:effectLst/>
              </a:rPr>
            </a:br>
            <a:endParaRPr lang="en-US" b="0" dirty="0" smtClean="0">
              <a:effectLst/>
            </a:endParaRPr>
          </a:p>
          <a:p>
            <a:pPr lvl="1" rtl="0" fontAlgn="base"/>
            <a:r>
              <a:rPr lang="en-US" dirty="0"/>
              <a:t>Coverage – Wi-Fi is widely available; many homes, businesses, and other locations offer Wi-Fi. (example: This [type of facility] offers free Wi-Fi; […] offers free Wi-Fi; most airports, coffee shops, and retail businesses offer free Wi-Fi; etc.)</a:t>
            </a:r>
          </a:p>
          <a:p>
            <a:r>
              <a:rPr lang="en-US" b="0" dirty="0" smtClean="0">
                <a:effectLst/>
              </a:rPr>
              <a:t/>
            </a:r>
            <a:br>
              <a:rPr lang="en-US" b="0" dirty="0" smtClean="0">
                <a:effectLst/>
              </a:rPr>
            </a:br>
            <a:endParaRPr lang="en-US" b="0" dirty="0" smtClean="0">
              <a:effectLst/>
            </a:endParaRPr>
          </a:p>
          <a:p>
            <a:pPr lvl="1" rtl="0" fontAlgn="base"/>
            <a:r>
              <a:rPr lang="en-US" dirty="0"/>
              <a:t>Speed – Wi-Fi has significantly faster speeds allowing for more data transfer over less time</a:t>
            </a:r>
          </a:p>
          <a:p>
            <a:r>
              <a:rPr lang="en-US" b="0" dirty="0" smtClean="0">
                <a:effectLst/>
              </a:rPr>
              <a:t/>
            </a:r>
            <a:br>
              <a:rPr lang="en-US" b="0" dirty="0" smtClean="0">
                <a:effectLst/>
              </a:rPr>
            </a:br>
            <a:endParaRPr lang="en-US" b="0" dirty="0" smtClean="0">
              <a:effectLst/>
            </a:endParaRPr>
          </a:p>
          <a:p>
            <a:pPr lvl="1" rtl="0" fontAlgn="base"/>
            <a:r>
              <a:rPr lang="en-US" dirty="0"/>
              <a:t>Quality – Calls are often clearer over Wi-Fi than cellular (example: [provide personal exp.])</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13</a:t>
            </a:fld>
            <a:endParaRPr lang="en-US"/>
          </a:p>
        </p:txBody>
      </p:sp>
    </p:spTree>
    <p:extLst>
      <p:ext uri="{BB962C8B-B14F-4D97-AF65-F5344CB8AC3E}">
        <p14:creationId xmlns:p14="http://schemas.microsoft.com/office/powerpoint/2010/main" val="379835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ask the participants what they think the difference is between secure </a:t>
            </a:r>
            <a:r>
              <a:rPr lang="en-US" dirty="0" err="1"/>
              <a:t>wifi</a:t>
            </a:r>
            <a:r>
              <a:rPr lang="en-US" dirty="0"/>
              <a:t> and unsecure </a:t>
            </a:r>
            <a:r>
              <a:rPr lang="en-US" dirty="0" err="1"/>
              <a:t>wifi</a:t>
            </a:r>
            <a:r>
              <a:rPr lang="en-US" dirty="0"/>
              <a:t>. Then, explain that </a:t>
            </a:r>
            <a:r>
              <a:rPr lang="en-US" dirty="0" err="1"/>
              <a:t>wifi</a:t>
            </a:r>
            <a:r>
              <a:rPr lang="en-US" dirty="0"/>
              <a:t> without a password means anybody can connect to it. Just like when you use any public good, such as a park, all sorts of people can use it for free. This means that there may be people using the </a:t>
            </a:r>
            <a:r>
              <a:rPr lang="en-US" dirty="0" err="1"/>
              <a:t>wifi</a:t>
            </a:r>
            <a:r>
              <a:rPr lang="en-US" dirty="0"/>
              <a:t> that could spy on your information, or track you when you log on to sensitive websites, such as your personal bank accounts or email account. Tell the participants that in order to be secure, it is best to reserve visiting these sensitive websites only when using a secure </a:t>
            </a:r>
            <a:r>
              <a:rPr lang="en-US" dirty="0" err="1"/>
              <a:t>wifi</a:t>
            </a:r>
            <a:r>
              <a:rPr lang="en-US" dirty="0"/>
              <a:t> connection. </a:t>
            </a:r>
          </a:p>
        </p:txBody>
      </p:sp>
      <p:sp>
        <p:nvSpPr>
          <p:cNvPr id="4" name="Slide Number Placeholder 3"/>
          <p:cNvSpPr>
            <a:spLocks noGrp="1"/>
          </p:cNvSpPr>
          <p:nvPr>
            <p:ph type="sldNum" sz="quarter" idx="10"/>
          </p:nvPr>
        </p:nvSpPr>
        <p:spPr/>
        <p:txBody>
          <a:bodyPr/>
          <a:lstStyle/>
          <a:p>
            <a:fld id="{13FB7377-4198-2644-BF8E-719006AEDC0F}" type="slidenum">
              <a:rPr lang="en-US" smtClean="0"/>
              <a:pPr/>
              <a:t>14</a:t>
            </a:fld>
            <a:endParaRPr lang="en-US"/>
          </a:p>
        </p:txBody>
      </p:sp>
    </p:spTree>
    <p:extLst>
      <p:ext uri="{BB962C8B-B14F-4D97-AF65-F5344CB8AC3E}">
        <p14:creationId xmlns:p14="http://schemas.microsoft.com/office/powerpoint/2010/main" val="99733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Finally, you can connect to a website using data that you have purchased. However, browsing using your data can add up quickly, as it will require more air time depending on what types of websites you are browsing. </a:t>
            </a:r>
            <a:endParaRPr lang="en-US" b="0" dirty="0" smtClean="0">
              <a:effectLst/>
            </a:endParaRPr>
          </a:p>
          <a:p>
            <a:pPr defTabSz="465887">
              <a:defRPr/>
            </a:pPr>
            <a:r>
              <a:rPr lang="en-US" dirty="0" smtClean="0"/>
              <a:t/>
            </a:r>
            <a:br>
              <a:rPr lang="en-US" dirty="0" smtClean="0"/>
            </a:br>
            <a:r>
              <a:rPr lang="en-US" b="0" dirty="0" smtClean="0">
                <a:effectLst/>
              </a:rPr>
              <a:t/>
            </a:r>
            <a:br>
              <a:rPr lang="en-US" b="0" dirty="0" smtClean="0">
                <a:effectLst/>
              </a:rPr>
            </a:br>
            <a:r>
              <a:rPr lang="en-US" dirty="0"/>
              <a:t>Ask the participants, which internet browsing is most expensive? Which is the least expensive? Why do they think that is? </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15</a:t>
            </a:fld>
            <a:endParaRPr lang="en-US"/>
          </a:p>
        </p:txBody>
      </p:sp>
    </p:spTree>
    <p:extLst>
      <p:ext uri="{BB962C8B-B14F-4D97-AF65-F5344CB8AC3E}">
        <p14:creationId xmlns:p14="http://schemas.microsoft.com/office/powerpoint/2010/main" val="3989286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
            </a:r>
            <a:br>
              <a:rPr lang="en-US" b="0" dirty="0" smtClean="0">
                <a:effectLst/>
              </a:rPr>
            </a:br>
            <a:r>
              <a:rPr lang="en-US" dirty="0"/>
              <a:t>To monitor your data usage go to settings &gt; Wireless &amp; Networks &gt; Data Usage. </a:t>
            </a:r>
          </a:p>
          <a:p>
            <a:endParaRPr lang="en-US" dirty="0"/>
          </a:p>
          <a:p>
            <a:r>
              <a:rPr lang="en-US" dirty="0"/>
              <a:t>You can also change the dates of the “data usage cycle” so you can better monitor how much data you’ve used. </a:t>
            </a:r>
            <a:endParaRPr lang="en-US" dirty="0" smtClean="0"/>
          </a:p>
          <a:p>
            <a:endParaRPr lang="en-US" dirty="0" smtClean="0"/>
          </a:p>
          <a:p>
            <a:r>
              <a:rPr lang="en-US" dirty="0" smtClean="0"/>
              <a:t>You can also</a:t>
            </a:r>
            <a:r>
              <a:rPr lang="en-US" baseline="0" dirty="0" smtClean="0"/>
              <a:t> make it so that certain apps don’t use cellular data – only Wi-Fi</a:t>
            </a: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16</a:t>
            </a:fld>
            <a:endParaRPr lang="en-US"/>
          </a:p>
        </p:txBody>
      </p:sp>
    </p:spTree>
    <p:extLst>
      <p:ext uri="{BB962C8B-B14F-4D97-AF65-F5344CB8AC3E}">
        <p14:creationId xmlns:p14="http://schemas.microsoft.com/office/powerpoint/2010/main" val="3327287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1.1</a:t>
            </a: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17</a:t>
            </a:fld>
            <a:endParaRPr lang="en-US"/>
          </a:p>
        </p:txBody>
      </p:sp>
    </p:spTree>
    <p:extLst>
      <p:ext uri="{BB962C8B-B14F-4D97-AF65-F5344CB8AC3E}">
        <p14:creationId xmlns:p14="http://schemas.microsoft.com/office/powerpoint/2010/main" val="3849674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Apps vs browsers</a:t>
            </a:r>
          </a:p>
          <a:p>
            <a:endParaRPr lang="en-US" dirty="0" smtClean="0"/>
          </a:p>
          <a:p>
            <a:r>
              <a:rPr lang="en-US" dirty="0"/>
              <a:t>Remind participants that when they connect to the internet using their mobile phones, they are using the mobile internet. </a:t>
            </a:r>
            <a:br>
              <a:rPr lang="en-US" dirty="0"/>
            </a:br>
            <a:r>
              <a:rPr lang="en-US" dirty="0"/>
              <a:t/>
            </a:r>
            <a:br>
              <a:rPr lang="en-US" dirty="0"/>
            </a:br>
            <a:r>
              <a:rPr lang="en-US" dirty="0"/>
              <a:t>Then, share with the participants that they view the internet on their smartphone through a browser. Before providing a definition for participants, write the word on the board and solicit response from participants about what they think a browser is. Then, provide the following definition: </a:t>
            </a:r>
            <a:br>
              <a:rPr lang="en-US" dirty="0"/>
            </a:br>
            <a:r>
              <a:rPr lang="en-US" dirty="0"/>
              <a:t/>
            </a:r>
            <a:br>
              <a:rPr lang="en-US" dirty="0"/>
            </a:br>
            <a:r>
              <a:rPr lang="en-US" dirty="0"/>
              <a:t>A browser allows you to do just that, browse the internet for websites. There are many browsers to choose from, and these are just some of the more common browsers in use: internet explorer (Microsoft), Safari (Apple), Chrome (Google), Firefox (Mozilla), and Opera (Opera) </a:t>
            </a:r>
            <a:br>
              <a:rPr lang="en-US" dirty="0"/>
            </a:br>
            <a:r>
              <a:rPr lang="en-US" dirty="0"/>
              <a:t/>
            </a:r>
            <a:br>
              <a:rPr lang="en-US" dirty="0"/>
            </a:br>
            <a:r>
              <a:rPr lang="en-US" dirty="0"/>
              <a:t>Show the app icons for the different browsers.</a:t>
            </a:r>
            <a:br>
              <a:rPr lang="en-US" dirty="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18</a:t>
            </a:fld>
            <a:endParaRPr lang="en-US"/>
          </a:p>
        </p:txBody>
      </p:sp>
    </p:spTree>
    <p:extLst>
      <p:ext uri="{BB962C8B-B14F-4D97-AF65-F5344CB8AC3E}">
        <p14:creationId xmlns:p14="http://schemas.microsoft.com/office/powerpoint/2010/main" val="420521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browsers provide a visually-engaging and user-friendly way to browse information via websites on the internet. Take some time to discuss with the participants, including which browsers are they familiar with? How many web browsers to you have on your mobile device? Which do you use? Why? </a:t>
            </a:r>
            <a:br>
              <a:rPr lang="en-US" dirty="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19</a:t>
            </a:fld>
            <a:endParaRPr lang="en-US"/>
          </a:p>
        </p:txBody>
      </p:sp>
    </p:spTree>
    <p:extLst>
      <p:ext uri="{BB962C8B-B14F-4D97-AF65-F5344CB8AC3E}">
        <p14:creationId xmlns:p14="http://schemas.microsoft.com/office/powerpoint/2010/main" val="265102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9D17737-7160-448F-8DE8-332579EF1676}" type="slidenum">
              <a:rPr lang="en-US" smtClean="0">
                <a:solidFill>
                  <a:prstClr val="black"/>
                </a:solidFill>
              </a:rPr>
              <a:pPr eaLnBrk="1" hangingPunct="1"/>
              <a:t>2</a:t>
            </a:fld>
            <a:endParaRPr lang="en-US" dirty="0">
              <a:solidFill>
                <a:prstClr val="black"/>
              </a:solidFill>
            </a:endParaRPr>
          </a:p>
        </p:txBody>
      </p:sp>
    </p:spTree>
    <p:extLst>
      <p:ext uri="{BB962C8B-B14F-4D97-AF65-F5344CB8AC3E}">
        <p14:creationId xmlns:p14="http://schemas.microsoft.com/office/powerpoint/2010/main" val="3338229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Have participants connect to the designated facility Wi-Fi. Emphasize that getting connected to the network is an important first step to continuing on with the remainder of the workshop. Access to the facility Wi-Fi will allow participants to practice downloading and installing apps, a skill that they will need to be familiar with for Module 2. Before beginning, arrange the classroom into groups of about 3-4 workshop participants. </a:t>
            </a:r>
            <a:endParaRPr lang="en-US" b="0" dirty="0" smtClean="0">
              <a:effectLst/>
            </a:endParaRPr>
          </a:p>
          <a:p>
            <a:pPr rtl="0"/>
            <a:r>
              <a:rPr lang="en-US" b="0" dirty="0" smtClean="0">
                <a:effectLst/>
              </a:rPr>
              <a:t/>
            </a:r>
            <a:br>
              <a:rPr lang="en-US" b="0" dirty="0" smtClean="0">
                <a:effectLst/>
              </a:rPr>
            </a:br>
            <a:r>
              <a:rPr lang="en-US" dirty="0"/>
              <a:t>Have participants, in their groups, work together to get connected to the Wi-Fi. Provide the participants with the information necessary to log into the Wi-Fi. Encourage them to help others get connected on their devices. Check in with each group to mark their progress and troubleshoot any issues.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20</a:t>
            </a:fld>
            <a:endParaRPr lang="en-US"/>
          </a:p>
        </p:txBody>
      </p:sp>
    </p:spTree>
    <p:extLst>
      <p:ext uri="{BB962C8B-B14F-4D97-AF65-F5344CB8AC3E}">
        <p14:creationId xmlns:p14="http://schemas.microsoft.com/office/powerpoint/2010/main" val="3155486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Once participants have logged on to the internet, remind them of the difference between a browser and an application (app). Solicit the class first for an answer, then provide the difference if necessary. Now that participants understand how to access the intent on their phones, participants will practice downloading and interacting with apps. </a:t>
            </a:r>
            <a:endParaRPr lang="en-US" b="0" dirty="0" smtClean="0">
              <a:effectLst/>
            </a:endParaRPr>
          </a:p>
          <a:p>
            <a:pPr rtl="0"/>
            <a:r>
              <a:rPr lang="en-US" b="0" dirty="0" smtClean="0">
                <a:effectLst/>
              </a:rPr>
              <a:t/>
            </a:r>
            <a:br>
              <a:rPr lang="en-US" b="0" dirty="0" smtClean="0">
                <a:effectLst/>
              </a:rPr>
            </a:br>
            <a:r>
              <a:rPr lang="en-US" dirty="0"/>
              <a:t>Applications, or apps for short, are the programs that make mobile devices so powerful. Participants will learn how to download apps and install apps and understand basic app management.</a:t>
            </a:r>
            <a:br>
              <a:rPr lang="en-US" dirty="0"/>
            </a:br>
            <a:r>
              <a:rPr lang="en-US" dirty="0"/>
              <a:t/>
            </a:r>
            <a:br>
              <a:rPr lang="en-US" dirty="0"/>
            </a:br>
            <a:endParaRPr lang="en-US" b="0" dirty="0" smtClean="0">
              <a:effectLst/>
            </a:endParaRPr>
          </a:p>
          <a:p>
            <a:pPr rtl="0"/>
            <a:r>
              <a:rPr lang="en-US" dirty="0"/>
              <a:t>Ask participants</a:t>
            </a:r>
            <a:endParaRPr lang="en-US" b="0" dirty="0" smtClean="0">
              <a:effectLst/>
            </a:endParaRPr>
          </a:p>
          <a:p>
            <a:pPr rtl="0" fontAlgn="base"/>
            <a:r>
              <a:rPr lang="en-US" dirty="0"/>
              <a:t>What is an app?</a:t>
            </a:r>
          </a:p>
          <a:p>
            <a:pPr rtl="0" fontAlgn="base"/>
            <a:r>
              <a:rPr lang="en-US" dirty="0"/>
              <a:t>What apps do you have on your device?</a:t>
            </a:r>
          </a:p>
          <a:p>
            <a:pPr rtl="0" fontAlgn="base"/>
            <a:r>
              <a:rPr lang="en-US" dirty="0"/>
              <a:t>What do you use them for?</a:t>
            </a:r>
          </a:p>
          <a:p>
            <a:pPr rtl="0"/>
            <a:r>
              <a:rPr lang="en-US" dirty="0"/>
              <a:t>For each answer, see how many other people use/ don’t use that app.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21</a:t>
            </a:fld>
            <a:endParaRPr lang="en-US"/>
          </a:p>
        </p:txBody>
      </p:sp>
    </p:spTree>
    <p:extLst>
      <p:ext uri="{BB962C8B-B14F-4D97-AF65-F5344CB8AC3E}">
        <p14:creationId xmlns:p14="http://schemas.microsoft.com/office/powerpoint/2010/main" val="1458816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en-US" dirty="0"/>
              <a:t>Emphasize the importance of understanding how to download and manage apps. Explain that you download apps from the Google Play Store. Emphasize that downloading apps from the Play Store is the safest way to download apps. (We’ll explore this issue more later.)</a:t>
            </a:r>
            <a:br>
              <a:rPr lang="en-US" dirty="0"/>
            </a:br>
            <a:r>
              <a:rPr lang="en-US" dirty="0"/>
              <a:t/>
            </a:r>
            <a:br>
              <a:rPr lang="en-US" dirty="0"/>
            </a:br>
            <a:endParaRPr lang="en-US" b="0" dirty="0" smtClean="0">
              <a:effectLst/>
            </a:endParaRPr>
          </a:p>
          <a:p>
            <a:pPr rtl="0" fontAlgn="base"/>
            <a:r>
              <a:rPr lang="en-US" dirty="0"/>
              <a:t>Working in pairs or groups, instruct participants to download an app that you have selected.</a:t>
            </a:r>
          </a:p>
          <a:p>
            <a:pPr rtl="0" fontAlgn="base"/>
            <a:r>
              <a:rPr lang="en-US" dirty="0"/>
              <a:t>Check in with each group to mark their progress and troubleshoot any issues.</a:t>
            </a:r>
          </a:p>
          <a:p>
            <a:pPr rtl="0" fontAlgn="base"/>
            <a:endParaRPr lang="en-US" dirty="0"/>
          </a:p>
          <a:p>
            <a:pPr rtl="0"/>
            <a:r>
              <a:rPr lang="en-US" dirty="0"/>
              <a:t>At present, there are over 1 million Android and Apple apps available for download. With so many apps to choose from, it can be difficult to assess the credibility and safety of apps. Emphasize the following items to be aware of in assessing apps:</a:t>
            </a:r>
            <a:endParaRPr lang="en-US" b="0" dirty="0" smtClean="0">
              <a:effectLst/>
            </a:endParaRPr>
          </a:p>
          <a:p>
            <a:pPr rtl="0" fontAlgn="base"/>
            <a:r>
              <a:rPr lang="en-US" dirty="0"/>
              <a:t>Number of downloads – some apps are imitations or have very persuasive descriptions. For popular apps, participants should see a relatively large number of downloads compared to lookalikes.</a:t>
            </a:r>
          </a:p>
          <a:p>
            <a:pPr rtl="0" fontAlgn="base"/>
            <a:r>
              <a:rPr lang="en-US" dirty="0"/>
              <a:t>Company or Creator – look for familiar names of companies or app creators that have established reputations for quality products and services.</a:t>
            </a:r>
          </a:p>
          <a:p>
            <a:pPr rtl="0" fontAlgn="base"/>
            <a:r>
              <a:rPr lang="en-US" dirty="0"/>
              <a:t>Reviews – browse the lowest-rated reviews to learn about issues that users have noted.</a:t>
            </a:r>
          </a:p>
          <a:p>
            <a:pPr rtl="0" fontAlgn="base"/>
            <a:endParaRPr lang="en-US" dirty="0"/>
          </a:p>
          <a:p>
            <a:pPr rtl="0" fontAlgn="base"/>
            <a:r>
              <a:rPr lang="en-US" dirty="0"/>
              <a:t>Now that participants have downloaded the apps onto their devices, it is important that they understand how to access the settings on the app. At this point, they will not need to modify the settings, just understand how to find the settings of apps.</a:t>
            </a:r>
            <a:br>
              <a:rPr lang="en-US" dirty="0"/>
            </a:br>
            <a:r>
              <a:rPr lang="en-US" dirty="0"/>
              <a:t/>
            </a:r>
            <a:br>
              <a:rPr lang="en-US" dirty="0"/>
            </a:br>
            <a:endParaRPr lang="en-US" dirty="0"/>
          </a:p>
          <a:p>
            <a:pPr rtl="0" fontAlgn="base"/>
            <a:endParaRPr lang="en-US" dirty="0"/>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22</a:t>
            </a:fld>
            <a:endParaRPr lang="en-US"/>
          </a:p>
        </p:txBody>
      </p:sp>
    </p:spTree>
    <p:extLst>
      <p:ext uri="{BB962C8B-B14F-4D97-AF65-F5344CB8AC3E}">
        <p14:creationId xmlns:p14="http://schemas.microsoft.com/office/powerpoint/2010/main" val="2873968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en-US" dirty="0"/>
              <a:t>Emphasize the importance of understanding how to download and manage apps. Explain that you download apps from the Google Play Store. Emphasize that downloading apps from the Play Store is the safest way to download apps. (We’ll explore this issue more later.)</a:t>
            </a:r>
            <a:br>
              <a:rPr lang="en-US" dirty="0"/>
            </a:br>
            <a:r>
              <a:rPr lang="en-US" dirty="0"/>
              <a:t/>
            </a:r>
            <a:br>
              <a:rPr lang="en-US" dirty="0"/>
            </a:br>
            <a:endParaRPr lang="en-US" b="0" dirty="0" smtClean="0">
              <a:effectLst/>
            </a:endParaRPr>
          </a:p>
          <a:p>
            <a:pPr rtl="0" fontAlgn="base"/>
            <a:r>
              <a:rPr lang="en-US" dirty="0"/>
              <a:t>Working in pairs or groups, instruct participants to download an app that you have selected.</a:t>
            </a:r>
          </a:p>
          <a:p>
            <a:pPr rtl="0" fontAlgn="base"/>
            <a:r>
              <a:rPr lang="en-US" dirty="0"/>
              <a:t>Check in with each group to mark their progress and troubleshoot any issues.</a:t>
            </a:r>
          </a:p>
          <a:p>
            <a:pPr rtl="0" fontAlgn="base"/>
            <a:endParaRPr lang="en-US" dirty="0"/>
          </a:p>
          <a:p>
            <a:pPr rtl="0"/>
            <a:r>
              <a:rPr lang="en-US" dirty="0"/>
              <a:t>At present, there are over 1 million Android and Apple apps available for download. With so many apps to choose from, it can be difficult to assess the credibility and safety of apps. Emphasize the following items to be aware of in assessing apps:</a:t>
            </a:r>
            <a:endParaRPr lang="en-US" b="0" dirty="0" smtClean="0">
              <a:effectLst/>
            </a:endParaRPr>
          </a:p>
          <a:p>
            <a:pPr rtl="0" fontAlgn="base"/>
            <a:r>
              <a:rPr lang="en-US" dirty="0"/>
              <a:t>Number of downloads – some apps are imitations or have very persuasive descriptions. For popular apps, participants should see a relatively large number of downloads compared to lookalikes.</a:t>
            </a:r>
          </a:p>
          <a:p>
            <a:pPr rtl="0" fontAlgn="base"/>
            <a:r>
              <a:rPr lang="en-US" dirty="0"/>
              <a:t>Company or Creator – look for familiar names of companies or app creators that have established reputations for quality products and services.</a:t>
            </a:r>
          </a:p>
          <a:p>
            <a:pPr rtl="0" fontAlgn="base"/>
            <a:r>
              <a:rPr lang="en-US" dirty="0"/>
              <a:t>Reviews – browse the lowest-rated reviews to learn about issues that users have noted.</a:t>
            </a:r>
          </a:p>
          <a:p>
            <a:pPr rtl="0" fontAlgn="base"/>
            <a:endParaRPr lang="en-US" dirty="0"/>
          </a:p>
          <a:p>
            <a:pPr rtl="0" fontAlgn="base"/>
            <a:r>
              <a:rPr lang="en-US" dirty="0"/>
              <a:t>Now that participants have downloaded the apps onto their devices, it is important that they understand how to access the settings on the app. At this point, they will not need to modify the settings, just understand how to find the settings of apps.</a:t>
            </a:r>
            <a:br>
              <a:rPr lang="en-US" dirty="0"/>
            </a:br>
            <a:r>
              <a:rPr lang="en-US" dirty="0"/>
              <a:t/>
            </a:r>
            <a:br>
              <a:rPr lang="en-US" dirty="0"/>
            </a:br>
            <a:endParaRPr lang="en-US" dirty="0"/>
          </a:p>
          <a:p>
            <a:pPr rtl="0" fontAlgn="base"/>
            <a:endParaRPr lang="en-US" dirty="0"/>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23</a:t>
            </a:fld>
            <a:endParaRPr lang="en-US"/>
          </a:p>
        </p:txBody>
      </p:sp>
    </p:spTree>
    <p:extLst>
      <p:ext uri="{BB962C8B-B14F-4D97-AF65-F5344CB8AC3E}">
        <p14:creationId xmlns:p14="http://schemas.microsoft.com/office/powerpoint/2010/main" val="2466265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Have the participants work with their groups to find and identify the settings on their devices associated with the app they just downloaded.</a:t>
            </a:r>
            <a:endParaRPr lang="en-US" b="0" dirty="0" smtClean="0">
              <a:effectLst/>
            </a:endParaRPr>
          </a:p>
          <a:p>
            <a:pPr rtl="0" fontAlgn="base"/>
            <a:r>
              <a:rPr lang="en-US" dirty="0"/>
              <a:t>What are some options available in settings? What do they do? Which settings options do you think are important for protecting your information? Why?</a:t>
            </a:r>
          </a:p>
          <a:p>
            <a:pPr rtl="0" fontAlgn="base"/>
            <a:r>
              <a:rPr lang="en-US" dirty="0"/>
              <a:t>Check in with each group to mark their progress and troubleshoot any issues.</a:t>
            </a:r>
          </a:p>
          <a:p>
            <a:pPr rtl="0"/>
            <a:r>
              <a:rPr lang="en-US" b="0" dirty="0" smtClean="0">
                <a:effectLst/>
              </a:rPr>
              <a:t/>
            </a:r>
            <a:br>
              <a:rPr lang="en-US" b="0" dirty="0" smtClean="0">
                <a:effectLst/>
              </a:rPr>
            </a:br>
            <a:r>
              <a:rPr lang="en-US" dirty="0"/>
              <a:t>Explain that  simply navigating away or closing an app window does not shut down an app. Many users erroneously believe that apps are closed down because they don’t see them. If apps are not closed down, they can continue to run in the background. In addition, running apps deplete battery life or may use cell data.</a:t>
            </a:r>
            <a:endParaRPr lang="en-US" b="0" dirty="0" smtClean="0">
              <a:effectLst/>
            </a:endParaRPr>
          </a:p>
          <a:p>
            <a:pPr rtl="0" fontAlgn="base"/>
            <a:r>
              <a:rPr lang="en-US" dirty="0" smtClean="0"/>
              <a:t/>
            </a:r>
            <a:br>
              <a:rPr lang="en-US" dirty="0" smtClean="0"/>
            </a:br>
            <a:r>
              <a:rPr lang="en-US" dirty="0"/>
              <a:t>Have participants work in their groups to learn how to properly close down apps on their devices as well as on other devices.</a:t>
            </a:r>
          </a:p>
          <a:p>
            <a:pPr rtl="0" fontAlgn="base"/>
            <a:r>
              <a:rPr lang="en-US" dirty="0"/>
              <a:t>Check in with each group to mark their progress and troubleshoot any issues.</a:t>
            </a:r>
          </a:p>
          <a:p>
            <a:pPr rtl="0"/>
            <a:r>
              <a:rPr lang="en-US" b="0" dirty="0" smtClean="0">
                <a:effectLst/>
              </a:rPr>
              <a:t/>
            </a:r>
            <a:br>
              <a:rPr lang="en-US" b="0" dirty="0" smtClean="0">
                <a:effectLst/>
              </a:rPr>
            </a:br>
            <a:r>
              <a:rPr lang="en-US" dirty="0"/>
              <a:t>Finally, participants should understand how to remove apps they no longer want on their devices:</a:t>
            </a:r>
            <a:endParaRPr lang="en-US" b="0" dirty="0" smtClean="0">
              <a:effectLst/>
            </a:endParaRPr>
          </a:p>
          <a:p>
            <a:pPr rtl="0" fontAlgn="base"/>
            <a:r>
              <a:rPr lang="en-US" dirty="0"/>
              <a:t>Have participants work in their groups to learn how to delete apps on their devices as well as on other devices.</a:t>
            </a:r>
          </a:p>
          <a:p>
            <a:pPr rtl="0" fontAlgn="base"/>
            <a:r>
              <a:rPr lang="en-US" dirty="0"/>
              <a:t>Check in with each group to mark their progress and troubleshoot any issues.</a:t>
            </a:r>
            <a:br>
              <a:rPr lang="en-US" dirty="0"/>
            </a:br>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24</a:t>
            </a:fld>
            <a:endParaRPr lang="en-US"/>
          </a:p>
        </p:txBody>
      </p:sp>
    </p:spTree>
    <p:extLst>
      <p:ext uri="{BB962C8B-B14F-4D97-AF65-F5344CB8AC3E}">
        <p14:creationId xmlns:p14="http://schemas.microsoft.com/office/powerpoint/2010/main" val="1495334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Pause and take some time to answer any questions the participants have as they arise. Be sure to walk around during this activity to serve as a resource for groups that are struggling, or to check in with participants as necessary. At the end, provide some time to debrief with participants. Did they learn anything new? How can they use what they learned to interact with apps in the future? How can they share what they have learned with others?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25</a:t>
            </a:fld>
            <a:endParaRPr lang="en-US"/>
          </a:p>
        </p:txBody>
      </p:sp>
    </p:spTree>
    <p:extLst>
      <p:ext uri="{BB962C8B-B14F-4D97-AF65-F5344CB8AC3E}">
        <p14:creationId xmlns:p14="http://schemas.microsoft.com/office/powerpoint/2010/main" val="678732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B7377-4198-2644-BF8E-719006AEDC0F}" type="slidenum">
              <a:rPr lang="en-US" smtClean="0"/>
              <a:pPr/>
              <a:t>26</a:t>
            </a:fld>
            <a:endParaRPr lang="en-US"/>
          </a:p>
        </p:txBody>
      </p:sp>
    </p:spTree>
    <p:extLst>
      <p:ext uri="{BB962C8B-B14F-4D97-AF65-F5344CB8AC3E}">
        <p14:creationId xmlns:p14="http://schemas.microsoft.com/office/powerpoint/2010/main" val="1204344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27</a:t>
            </a:fld>
            <a:endParaRPr lang="en-US"/>
          </a:p>
        </p:txBody>
      </p:sp>
    </p:spTree>
    <p:extLst>
      <p:ext uri="{BB962C8B-B14F-4D97-AF65-F5344CB8AC3E}">
        <p14:creationId xmlns:p14="http://schemas.microsoft.com/office/powerpoint/2010/main" val="3856161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en-US" dirty="0"/>
              <a:t>Introductions</a:t>
            </a:r>
          </a:p>
          <a:p>
            <a:pPr rtl="0"/>
            <a:endParaRPr lang="en-US" dirty="0"/>
          </a:p>
          <a:p>
            <a:pPr rtl="0"/>
            <a:r>
              <a:rPr lang="en-US" dirty="0"/>
              <a:t>Begin by welcoming the class and introducing yourself. If it’s your first time teaching the participants, provide time to discuss your background, any experience you have with the information and communications technology, and any other relevant information you wish to share.  </a:t>
            </a:r>
            <a:endParaRPr lang="en-US" b="0" dirty="0" smtClean="0">
              <a:effectLst/>
            </a:endParaRPr>
          </a:p>
          <a:p>
            <a:pPr rtl="0"/>
            <a:r>
              <a:rPr lang="en-US" b="0" dirty="0" smtClean="0">
                <a:effectLst/>
              </a:rPr>
              <a:t/>
            </a:r>
            <a:br>
              <a:rPr lang="en-US" b="0" dirty="0" smtClean="0">
                <a:effectLst/>
              </a:rPr>
            </a:br>
            <a:r>
              <a:rPr lang="en-US" dirty="0"/>
              <a:t>Outline the structure of the day and provide time to address any other administrative issues that need to be brought up before class begins. </a:t>
            </a:r>
            <a:endParaRPr lang="en-US" b="0" dirty="0" smtClean="0">
              <a:effectLst/>
            </a:endParaRPr>
          </a:p>
          <a:p>
            <a:pPr rtl="0"/>
            <a:r>
              <a:rPr lang="en-US" b="0" dirty="0" smtClean="0">
                <a:effectLst/>
              </a:rPr>
              <a:t/>
            </a:r>
            <a:br>
              <a:rPr lang="en-US" b="0" dirty="0" smtClean="0">
                <a:effectLst/>
              </a:rPr>
            </a:br>
            <a:r>
              <a:rPr lang="en-US" dirty="0"/>
              <a:t>Pause to ask if anyone has questions so far. </a:t>
            </a:r>
            <a:endParaRPr lang="en-US" b="0" dirty="0" smtClean="0">
              <a:effectLst/>
            </a:endParaRPr>
          </a:p>
          <a:p>
            <a:endParaRPr lang="en-US" dirty="0" smtClean="0"/>
          </a:p>
          <a:p>
            <a:endParaRPr lang="en-US" dirty="0" smtClean="0"/>
          </a:p>
          <a:p>
            <a:pPr rtl="0"/>
            <a:r>
              <a:rPr lang="en-US" dirty="0"/>
              <a:t>Learning Objectives</a:t>
            </a:r>
            <a:endParaRPr lang="en-US" b="0" dirty="0" smtClean="0">
              <a:effectLst/>
            </a:endParaRPr>
          </a:p>
          <a:p>
            <a:pPr rtl="0"/>
            <a:r>
              <a:rPr lang="en-US" dirty="0" smtClean="0"/>
              <a:t/>
            </a:r>
            <a:br>
              <a:rPr lang="en-US" dirty="0" smtClean="0"/>
            </a:br>
            <a:r>
              <a:rPr lang="en-US" dirty="0"/>
              <a:t>Introduce to the class that today will focus on creating accounts and passwords and how to search for information. </a:t>
            </a:r>
          </a:p>
          <a:p>
            <a:pPr rtl="0"/>
            <a:endParaRPr lang="en-US" dirty="0"/>
          </a:p>
          <a:p>
            <a:pPr rtl="0"/>
            <a:r>
              <a:rPr lang="en-US" dirty="0"/>
              <a:t>Often, when you download an app or go to a certain website, you have to create an account. What’s an account?</a:t>
            </a:r>
            <a:endParaRPr lang="en-US" b="0" dirty="0" smtClean="0">
              <a:effectLst/>
            </a:endParaRPr>
          </a:p>
          <a:p>
            <a:pPr rtl="0"/>
            <a:r>
              <a:rPr lang="en-US" b="0" dirty="0" smtClean="0">
                <a:effectLst/>
              </a:rPr>
              <a:t/>
            </a:r>
            <a:br>
              <a:rPr lang="en-US" b="0" dirty="0" smtClean="0">
                <a:effectLst/>
              </a:rPr>
            </a:br>
            <a:r>
              <a:rPr lang="en-US" dirty="0"/>
              <a:t>Who can define what a username is? Who can define what a password is? Why do you think it is important to protect yourself online? Is the internet a dangerous place? </a:t>
            </a:r>
            <a:endParaRPr lang="en-US" b="0" dirty="0" smtClean="0">
              <a:effectLst/>
            </a:endParaRPr>
          </a:p>
          <a:p>
            <a:pPr rtl="0"/>
            <a:r>
              <a:rPr lang="en-US" b="0" dirty="0" smtClean="0">
                <a:effectLst/>
              </a:rPr>
              <a:t/>
            </a:r>
            <a:br>
              <a:rPr lang="en-US" b="0" dirty="0" smtClean="0">
                <a:effectLst/>
              </a:rPr>
            </a:br>
            <a:r>
              <a:rPr lang="en-US" dirty="0"/>
              <a:t>Then, take some time to review concepts from the previous lesson. For example, what is the difference between an app and a browser? </a:t>
            </a:r>
            <a:endParaRPr lang="en-US" b="0" dirty="0" smtClean="0">
              <a:effectLst/>
            </a:endParaRPr>
          </a:p>
          <a:p>
            <a:pPr rtl="0"/>
            <a:r>
              <a:rPr lang="en-US" b="0" dirty="0" smtClean="0">
                <a:effectLst/>
              </a:rPr>
              <a:t/>
            </a:r>
            <a:br>
              <a:rPr lang="en-US" b="0" dirty="0" smtClean="0">
                <a:effectLst/>
              </a:rPr>
            </a:br>
            <a:r>
              <a:rPr lang="en-US" dirty="0"/>
              <a:t>Pause to answer any questions. </a:t>
            </a:r>
            <a:endParaRPr lang="en-US" b="0" dirty="0" smtClean="0">
              <a:effectLst/>
            </a:endParaRPr>
          </a:p>
          <a:p>
            <a:r>
              <a:rPr lang="en-US" dirty="0" smtClean="0"/>
              <a:t/>
            </a:r>
            <a:br>
              <a:rPr lang="en-US" dirty="0" smtClean="0"/>
            </a:br>
            <a:endParaRPr lang="en-US" b="0" dirty="0" smtClean="0">
              <a:effectLst/>
            </a:endParaRPr>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28</a:t>
            </a:fld>
            <a:endParaRPr lang="en-US"/>
          </a:p>
        </p:txBody>
      </p:sp>
    </p:spTree>
    <p:extLst>
      <p:ext uri="{BB962C8B-B14F-4D97-AF65-F5344CB8AC3E}">
        <p14:creationId xmlns:p14="http://schemas.microsoft.com/office/powerpoint/2010/main" val="872329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Module 2: Smartphone Use: People &amp; Places Part 2</a:t>
            </a:r>
            <a:endParaRPr lang="en-US" b="0" dirty="0" smtClean="0">
              <a:effectLst/>
            </a:endParaRPr>
          </a:p>
          <a:p>
            <a:pPr rtl="0"/>
            <a:r>
              <a:rPr lang="en-US" dirty="0"/>
              <a:t>Purpose: To get a better understanding of how people interact with their phones.</a:t>
            </a:r>
            <a:endParaRPr lang="en-US" b="0" dirty="0" smtClean="0">
              <a:effectLst/>
            </a:endParaRPr>
          </a:p>
          <a:p>
            <a:pPr rtl="0"/>
            <a:r>
              <a:rPr lang="en-US" dirty="0"/>
              <a:t>Instructions</a:t>
            </a:r>
            <a:endParaRPr lang="en-US" b="0" dirty="0" smtClean="0">
              <a:effectLst/>
            </a:endParaRPr>
          </a:p>
          <a:p>
            <a:pPr rtl="0" fontAlgn="base"/>
            <a:r>
              <a:rPr lang="en-US" dirty="0"/>
              <a:t>Break into the same groups as Module 1.</a:t>
            </a:r>
          </a:p>
          <a:p>
            <a:pPr rtl="0" fontAlgn="base"/>
            <a:r>
              <a:rPr lang="en-US" dirty="0"/>
              <a:t>Each group will choose one of the ways they use their phone from the first module icebreaker and then they will act it out.  </a:t>
            </a:r>
          </a:p>
          <a:p>
            <a:pPr lvl="1" rtl="0" fontAlgn="base"/>
            <a:r>
              <a:rPr lang="en-US" dirty="0"/>
              <a:t>Choose at least 1 narrator and 1 actor (can have more)</a:t>
            </a:r>
          </a:p>
          <a:p>
            <a:pPr lvl="1" rtl="0" fontAlgn="base"/>
            <a:r>
              <a:rPr lang="en-US" dirty="0"/>
              <a:t>Skits should be short - no more than 1 minute.</a:t>
            </a:r>
          </a:p>
          <a:p>
            <a:pPr lvl="1" rtl="0" fontAlgn="base"/>
            <a:r>
              <a:rPr lang="en-US" dirty="0"/>
              <a:t>Example: If you choose, “I use WhatsApp to tell my children to come home and do their chores.,” then one person could be the parent, another be the kids.</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29</a:t>
            </a:fld>
            <a:endParaRPr lang="en-US"/>
          </a:p>
        </p:txBody>
      </p:sp>
    </p:spTree>
    <p:extLst>
      <p:ext uri="{BB962C8B-B14F-4D97-AF65-F5344CB8AC3E}">
        <p14:creationId xmlns:p14="http://schemas.microsoft.com/office/powerpoint/2010/main" val="424414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Outline the structure of the course (two days of class will be broken up into 3 hour modules. Each module has a 10 minute break with a lunch break in between the modules. Provide time to address any other administrative issues that need to be brought up before class begins. </a:t>
            </a:r>
            <a:endParaRPr lang="en-US" b="0" dirty="0" smtClean="0">
              <a:effectLst/>
            </a:endParaRPr>
          </a:p>
          <a:p>
            <a:pPr rtl="0"/>
            <a:r>
              <a:rPr lang="en-US" dirty="0" smtClean="0"/>
              <a:t/>
            </a:r>
            <a:br>
              <a:rPr lang="en-US" dirty="0" smtClean="0"/>
            </a:br>
            <a:r>
              <a:rPr lang="en-US" dirty="0"/>
              <a:t>Pause to ask if anyone has questions so far.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a:t>
            </a:fld>
            <a:endParaRPr lang="en-US"/>
          </a:p>
        </p:txBody>
      </p:sp>
    </p:spTree>
    <p:extLst>
      <p:ext uri="{BB962C8B-B14F-4D97-AF65-F5344CB8AC3E}">
        <p14:creationId xmlns:p14="http://schemas.microsoft.com/office/powerpoint/2010/main" val="990782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What are some of the potential downsides to creating accounts on a website?</a:t>
            </a:r>
            <a:endParaRPr lang="en-US" b="0" dirty="0" smtClean="0">
              <a:effectLst/>
            </a:endParaRPr>
          </a:p>
          <a:p>
            <a:pPr rtl="0" fontAlgn="base"/>
            <a:r>
              <a:rPr lang="en-US" dirty="0"/>
              <a:t>Giving your information to someone you don’t know</a:t>
            </a:r>
          </a:p>
          <a:p>
            <a:pPr rtl="0" fontAlgn="base"/>
            <a:r>
              <a:rPr lang="en-US" dirty="0"/>
              <a:t>Some services sell your information to other companies</a:t>
            </a:r>
          </a:p>
          <a:p>
            <a:pPr rtl="0"/>
            <a:r>
              <a:rPr lang="en-US" dirty="0"/>
              <a:t>If the site or app gets hacked, your information could be exposed (why it’s important to have different passwords which we will talk about later).</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30</a:t>
            </a:fld>
            <a:endParaRPr lang="en-US"/>
          </a:p>
        </p:txBody>
      </p:sp>
    </p:spTree>
    <p:extLst>
      <p:ext uri="{BB962C8B-B14F-4D97-AF65-F5344CB8AC3E}">
        <p14:creationId xmlns:p14="http://schemas.microsoft.com/office/powerpoint/2010/main" val="10571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Tell the class that you just downloaded the app </a:t>
            </a:r>
            <a:r>
              <a:rPr lang="en-US" dirty="0" err="1"/>
              <a:t>gmail</a:t>
            </a:r>
            <a:r>
              <a:rPr lang="en-US" dirty="0"/>
              <a:t> on your phone. You’ve opened the app and the screen says “Sign In.” Ask the class, “what does this mean?”</a:t>
            </a:r>
            <a:endParaRPr lang="en-US" b="0" dirty="0" smtClean="0">
              <a:effectLst/>
            </a:endParaRPr>
          </a:p>
          <a:p>
            <a:pPr rtl="0"/>
            <a:r>
              <a:rPr lang="en-US" b="0" dirty="0" smtClean="0">
                <a:effectLst/>
              </a:rPr>
              <a:t/>
            </a:r>
            <a:br>
              <a:rPr lang="en-US" b="0" dirty="0" smtClean="0">
                <a:effectLst/>
              </a:rPr>
            </a:br>
            <a:r>
              <a:rPr lang="en-US" dirty="0"/>
              <a:t>Explain that some apps require you to make an account to use them. An account is like entering an agreement with a company. The company will ask for information and or money in exchange for you using the app.</a:t>
            </a:r>
            <a:endParaRPr lang="en-US" b="0" dirty="0" smtClean="0">
              <a:effectLst/>
            </a:endParaRPr>
          </a:p>
          <a:p>
            <a:pPr rtl="0"/>
            <a:r>
              <a:rPr lang="en-US" b="0" dirty="0" smtClean="0">
                <a:effectLst/>
              </a:rPr>
              <a:t/>
            </a:r>
            <a:br>
              <a:rPr lang="en-US" b="0" dirty="0" smtClean="0">
                <a:effectLst/>
              </a:rPr>
            </a:br>
            <a:r>
              <a:rPr lang="en-US" dirty="0"/>
              <a:t>When you decide to make an account on a website or an app, what information do you usually need to give?</a:t>
            </a:r>
            <a:endParaRPr lang="en-US" b="0" dirty="0" smtClean="0">
              <a:effectLst/>
            </a:endParaRPr>
          </a:p>
          <a:p>
            <a:pPr rtl="0" fontAlgn="base"/>
            <a:r>
              <a:rPr lang="en-US" dirty="0"/>
              <a:t>Name</a:t>
            </a:r>
          </a:p>
          <a:p>
            <a:pPr rtl="0" fontAlgn="base"/>
            <a:r>
              <a:rPr lang="en-US" dirty="0"/>
              <a:t>Email Address</a:t>
            </a:r>
          </a:p>
          <a:p>
            <a:pPr rtl="0" fontAlgn="base"/>
            <a:r>
              <a:rPr lang="en-US" dirty="0"/>
              <a:t>(sometimes) location, occupation</a:t>
            </a:r>
          </a:p>
          <a:p>
            <a:pPr rtl="0" fontAlgn="base"/>
            <a:r>
              <a:rPr lang="en-US" dirty="0"/>
              <a:t>(sometimes) gender, birthday</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31</a:t>
            </a:fld>
            <a:endParaRPr lang="en-US"/>
          </a:p>
        </p:txBody>
      </p:sp>
    </p:spTree>
    <p:extLst>
      <p:ext uri="{BB962C8B-B14F-4D97-AF65-F5344CB8AC3E}">
        <p14:creationId xmlns:p14="http://schemas.microsoft.com/office/powerpoint/2010/main" val="2082736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32</a:t>
            </a:fld>
            <a:endParaRPr lang="en-US"/>
          </a:p>
        </p:txBody>
      </p:sp>
    </p:spTree>
    <p:extLst>
      <p:ext uri="{BB962C8B-B14F-4D97-AF65-F5344CB8AC3E}">
        <p14:creationId xmlns:p14="http://schemas.microsoft.com/office/powerpoint/2010/main" val="669958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Name</a:t>
            </a:r>
          </a:p>
          <a:p>
            <a:r>
              <a:rPr lang="en-US" dirty="0"/>
              <a:t>Enter the name you want to use on Google services. When you share content with others, like a document or photo, your name will show up with it.</a:t>
            </a:r>
          </a:p>
          <a:p>
            <a:r>
              <a:rPr lang="en-US" dirty="0"/>
              <a:t>Username</a:t>
            </a:r>
          </a:p>
          <a:p>
            <a:r>
              <a:rPr lang="en-US" dirty="0"/>
              <a:t>Enter a username that you'll use to sign in to your Google Account, like myname@gmail.com.</a:t>
            </a:r>
          </a:p>
          <a:p>
            <a:pPr fontAlgn="base"/>
            <a:r>
              <a:rPr lang="en-US" dirty="0"/>
              <a:t>You'll create a Gmail address or use an email address you already have that's not Gmail.</a:t>
            </a:r>
          </a:p>
          <a:p>
            <a:pPr fontAlgn="base"/>
            <a:r>
              <a:rPr lang="en-US" dirty="0"/>
              <a:t>You can use letters, numbers, and periods. Your username isn't case-sensitive. You don't need to remember which letters are capital or lowercase.</a:t>
            </a:r>
          </a:p>
          <a:p>
            <a:r>
              <a:rPr lang="en-US" dirty="0"/>
              <a:t>Password</a:t>
            </a:r>
          </a:p>
          <a:p>
            <a:r>
              <a:rPr lang="en-US" dirty="0"/>
              <a:t>Birthday</a:t>
            </a:r>
          </a:p>
          <a:p>
            <a:r>
              <a:rPr lang="en-US" dirty="0"/>
              <a:t>Enter your date of birth. Some Google services have age requirements. </a:t>
            </a:r>
            <a:r>
              <a:rPr lang="en-US" dirty="0">
                <a:hlinkClick r:id="rId3"/>
              </a:rPr>
              <a:t>Learn more about age requirements</a:t>
            </a:r>
            <a:r>
              <a:rPr lang="en-US" dirty="0"/>
              <a:t>.</a:t>
            </a:r>
          </a:p>
          <a:p>
            <a:r>
              <a:rPr lang="en-US" dirty="0"/>
              <a:t>Your age isn't visible to others unless you share your birthday publicly or with specific people.</a:t>
            </a:r>
          </a:p>
          <a:p>
            <a:r>
              <a:rPr lang="en-US" dirty="0"/>
              <a:t>Gender</a:t>
            </a:r>
          </a:p>
          <a:p>
            <a:r>
              <a:rPr lang="en-US" dirty="0"/>
              <a:t>Select your gender or decide not to say. </a:t>
            </a:r>
            <a:r>
              <a:rPr lang="en-US" dirty="0">
                <a:hlinkClick r:id="rId4"/>
              </a:rPr>
              <a:t>Learn more about how Google uses your gender</a:t>
            </a:r>
            <a:r>
              <a:rPr lang="en-US" dirty="0"/>
              <a:t>.</a:t>
            </a:r>
          </a:p>
          <a:p>
            <a:r>
              <a:rPr lang="en-US" dirty="0"/>
              <a:t>Your gender isn't visible to others unless you share it publicly or with specific people.</a:t>
            </a:r>
          </a:p>
          <a:p>
            <a:r>
              <a:rPr lang="en-US" dirty="0"/>
              <a:t>Phone number</a:t>
            </a:r>
          </a:p>
          <a:p>
            <a:r>
              <a:rPr lang="en-US" dirty="0"/>
              <a:t>If you have a mobile phone, this info is optional but highly recommended. Depending on how you add a phone number to your account, your number can be used on different Google services. For example, if you forget your password, your recovery phone number helps you get back into your account.</a:t>
            </a:r>
          </a:p>
          <a:p>
            <a:r>
              <a:rPr lang="en-US" dirty="0">
                <a:hlinkClick r:id="rId5"/>
              </a:rPr>
              <a:t>Learn more about how phone numbers are used</a:t>
            </a:r>
            <a:r>
              <a:rPr lang="en-US" dirty="0"/>
              <a:t>.</a:t>
            </a:r>
          </a:p>
          <a:p>
            <a:r>
              <a:rPr lang="en-US" dirty="0"/>
              <a:t>Current email address</a:t>
            </a:r>
          </a:p>
          <a:p>
            <a:r>
              <a:rPr lang="en-US" dirty="0"/>
              <a:t>If you already have an email address, we recommend that you add it. This email address can be used for a few reasons, including to:</a:t>
            </a:r>
          </a:p>
          <a:p>
            <a:pPr fontAlgn="base"/>
            <a:r>
              <a:rPr lang="en-US" dirty="0"/>
              <a:t>Help keep your account secure</a:t>
            </a:r>
          </a:p>
          <a:p>
            <a:pPr fontAlgn="base"/>
            <a:r>
              <a:rPr lang="en-US" dirty="0"/>
              <a:t>Help you get back in if you can't sign in, like if you forget your password</a:t>
            </a:r>
          </a:p>
          <a:p>
            <a:pPr fontAlgn="base"/>
            <a:r>
              <a:rPr lang="en-US" dirty="0"/>
              <a:t>Get notifications from Google services</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33</a:t>
            </a:fld>
            <a:endParaRPr lang="en-US"/>
          </a:p>
        </p:txBody>
      </p:sp>
    </p:spTree>
    <p:extLst>
      <p:ext uri="{BB962C8B-B14F-4D97-AF65-F5344CB8AC3E}">
        <p14:creationId xmlns:p14="http://schemas.microsoft.com/office/powerpoint/2010/main" val="2059072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en-US" dirty="0"/>
              <a:t>Before creating an account with an app, ask:</a:t>
            </a:r>
            <a:endParaRPr lang="en-US" b="0" dirty="0" smtClean="0">
              <a:effectLst/>
            </a:endParaRPr>
          </a:p>
          <a:p>
            <a:pPr rtl="0" fontAlgn="base"/>
            <a:r>
              <a:rPr lang="en-US" b="0" dirty="0" smtClean="0">
                <a:effectLst/>
              </a:rPr>
              <a:t/>
            </a:r>
            <a:br>
              <a:rPr lang="en-US" b="0" dirty="0" smtClean="0">
                <a:effectLst/>
              </a:rPr>
            </a:br>
            <a:r>
              <a:rPr lang="en-US" dirty="0"/>
              <a:t>"What benefit do you get from having this account?" </a:t>
            </a:r>
          </a:p>
          <a:p>
            <a:pPr rtl="0" fontAlgn="base"/>
            <a:r>
              <a:rPr lang="en-US" dirty="0"/>
              <a:t>"What benefit does the company get?"</a:t>
            </a:r>
          </a:p>
          <a:p>
            <a:pPr rtl="0" fontAlgn="base"/>
            <a:r>
              <a:rPr lang="en-US" dirty="0"/>
              <a:t>“Can I use the app without creating an account?”</a:t>
            </a:r>
          </a:p>
          <a:p>
            <a:pPr rtl="0" fontAlgn="base"/>
            <a:r>
              <a:rPr lang="en-US" dirty="0"/>
              <a:t>"Why does the app want certain information?”</a:t>
            </a:r>
          </a:p>
          <a:p>
            <a:pPr rtl="0"/>
            <a:r>
              <a:rPr lang="en-US" b="0" dirty="0" smtClean="0">
                <a:effectLst/>
              </a:rPr>
              <a:t/>
            </a:r>
            <a:br>
              <a:rPr lang="en-US" b="0" dirty="0" smtClean="0">
                <a:effectLst/>
              </a:rPr>
            </a:br>
            <a:r>
              <a:rPr lang="en-US" dirty="0"/>
              <a:t>Say, let’s answer these questions about Gmail - </a:t>
            </a:r>
            <a:endParaRPr lang="en-US" b="0" dirty="0" smtClean="0">
              <a:effectLst/>
            </a:endParaRPr>
          </a:p>
          <a:p>
            <a:pPr rtl="0"/>
            <a:r>
              <a:rPr lang="en-US" b="0" dirty="0" smtClean="0">
                <a:effectLst/>
              </a:rPr>
              <a:t/>
            </a:r>
            <a:br>
              <a:rPr lang="en-US" b="0" dirty="0" smtClean="0">
                <a:effectLst/>
              </a:rPr>
            </a:br>
            <a:r>
              <a:rPr lang="en-US" dirty="0"/>
              <a:t>Ask, “What benefit do you get from having this account?”</a:t>
            </a:r>
            <a:endParaRPr lang="en-US" b="0" dirty="0" smtClean="0">
              <a:effectLst/>
            </a:endParaRPr>
          </a:p>
          <a:p>
            <a:pPr rtl="0" fontAlgn="base"/>
            <a:r>
              <a:rPr lang="en-US" dirty="0"/>
              <a:t>The ability to send and receive emails with a </a:t>
            </a:r>
            <a:r>
              <a:rPr lang="en-US" dirty="0" err="1"/>
              <a:t>gmail</a:t>
            </a:r>
            <a:r>
              <a:rPr lang="en-US" dirty="0"/>
              <a:t> account. (You’ll find that it’s important to have an email address to use other apps and communicate with others online.)</a:t>
            </a:r>
          </a:p>
          <a:p>
            <a:pPr rtl="0"/>
            <a:r>
              <a:rPr lang="en-US" dirty="0"/>
              <a:t>Ask, “What benefit does the company get?”</a:t>
            </a:r>
            <a:endParaRPr lang="en-US" b="0" dirty="0" smtClean="0">
              <a:effectLst/>
            </a:endParaRPr>
          </a:p>
          <a:p>
            <a:pPr rtl="0" fontAlgn="base"/>
            <a:r>
              <a:rPr lang="en-US" dirty="0"/>
              <a:t>Information about you, show you advertisements, easier to use other services</a:t>
            </a:r>
          </a:p>
          <a:p>
            <a:pPr rtl="0"/>
            <a:r>
              <a:rPr lang="en-US" dirty="0"/>
              <a:t>Ask, “Can I use the app without creating an account?”</a:t>
            </a:r>
            <a:endParaRPr lang="en-US" b="0" dirty="0" smtClean="0">
              <a:effectLst/>
            </a:endParaRPr>
          </a:p>
          <a:p>
            <a:pPr rtl="0" fontAlgn="base"/>
            <a:r>
              <a:rPr lang="en-US" dirty="0"/>
              <a:t>No, in fact, for email, you want to have an unique, secure account. You don’t want others to impersonate you!</a:t>
            </a:r>
          </a:p>
          <a:p>
            <a:pPr rtl="0"/>
            <a:r>
              <a:rPr lang="en-US" dirty="0"/>
              <a:t>Ask, "Why does the app want certain information?”</a:t>
            </a:r>
            <a:endParaRPr lang="en-US" b="0" dirty="0" smtClean="0">
              <a:effectLst/>
            </a:endParaRPr>
          </a:p>
          <a:p>
            <a:pPr rtl="0" fontAlgn="base"/>
            <a:r>
              <a:rPr lang="en-US" dirty="0"/>
              <a:t>It should be apparent and/or the app should tell you why it needs information. </a:t>
            </a:r>
            <a:r>
              <a:rPr lang="en-US" u="sng" dirty="0">
                <a:hlinkClick r:id="rId3"/>
              </a:rPr>
              <a:t>Google tells you why it wants certain information.</a:t>
            </a:r>
            <a:r>
              <a:rPr lang="en-US" dirty="0"/>
              <a:t> (That doesn’t mean it won’t use the information for other purposes! Unless it explicitly says so).</a:t>
            </a:r>
          </a:p>
          <a:p>
            <a:pPr rtl="0" fontAlgn="base"/>
            <a:endParaRPr lang="en-US" dirty="0"/>
          </a:p>
          <a:p>
            <a:pPr rtl="0"/>
            <a:r>
              <a:rPr lang="en-US" b="0" dirty="0" smtClean="0">
                <a:effectLst/>
              </a:rPr>
              <a:t/>
            </a:r>
            <a:br>
              <a:rPr lang="en-US" b="0" dirty="0" smtClean="0">
                <a:effectLst/>
              </a:rPr>
            </a:br>
            <a:r>
              <a:rPr lang="en-US" dirty="0"/>
              <a:t>Ask, “Should I create an account?”</a:t>
            </a:r>
            <a:endParaRPr lang="en-US" b="0" dirty="0" smtClean="0">
              <a:effectLst/>
            </a:endParaRPr>
          </a:p>
          <a:p>
            <a:pPr rtl="0"/>
            <a:r>
              <a:rPr lang="en-US" b="0" dirty="0" smtClean="0">
                <a:effectLst/>
              </a:rPr>
              <a:t/>
            </a:r>
            <a:br>
              <a:rPr lang="en-US" b="0" dirty="0" smtClean="0">
                <a:effectLst/>
              </a:rPr>
            </a:br>
            <a:r>
              <a:rPr lang="en-US" dirty="0"/>
              <a:t>Reiterate that different apps will require different accounts. You’ll want to ask the questions every time you need to create an account.</a:t>
            </a:r>
            <a:endParaRPr lang="en-US" b="0" dirty="0" smtClean="0">
              <a:effectLst/>
            </a:endParaRPr>
          </a:p>
          <a:p>
            <a:endParaRPr lang="en-US" dirty="0" smtClean="0"/>
          </a:p>
          <a:p>
            <a:pPr rtl="0" fontAlgn="base"/>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35</a:t>
            </a:fld>
            <a:endParaRPr lang="en-US"/>
          </a:p>
        </p:txBody>
      </p:sp>
    </p:spTree>
    <p:extLst>
      <p:ext uri="{BB962C8B-B14F-4D97-AF65-F5344CB8AC3E}">
        <p14:creationId xmlns:p14="http://schemas.microsoft.com/office/powerpoint/2010/main" val="2071647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en-US" dirty="0"/>
              <a:t>Explain to the participants that there are many great things you can use the internet for, but it is important to remember the internet is open to everyone in the world. Therefore, just like in the real world, the internet should be treated like a large, public park. Safety is important on the internet, just like it is important in any large public area. This activity is meant to have participants understand why a single password makes their accounts unsafe.</a:t>
            </a:r>
            <a:endParaRPr lang="en-US" b="0" dirty="0" smtClean="0">
              <a:effectLst/>
            </a:endParaRPr>
          </a:p>
          <a:p>
            <a:pPr rtl="0"/>
            <a:r>
              <a:rPr lang="en-US" b="0" dirty="0" smtClean="0">
                <a:effectLst/>
              </a:rPr>
              <a:t/>
            </a:r>
            <a:br>
              <a:rPr lang="en-US" b="0" dirty="0" smtClean="0">
                <a:effectLst/>
              </a:rPr>
            </a:br>
            <a:r>
              <a:rPr lang="en-US" dirty="0"/>
              <a:t>Give each participant five small pieces of paper. Each paper should have the name or logo of a popular app or service. </a:t>
            </a:r>
            <a:endParaRPr lang="en-US" b="0" dirty="0" smtClean="0">
              <a:effectLst/>
            </a:endParaRPr>
          </a:p>
          <a:p>
            <a:pPr rtl="0"/>
            <a:r>
              <a:rPr lang="en-US" b="0" dirty="0" smtClean="0">
                <a:effectLst/>
              </a:rPr>
              <a:t/>
            </a:r>
            <a:br>
              <a:rPr lang="en-US" b="0" dirty="0" smtClean="0">
                <a:effectLst/>
              </a:rPr>
            </a:br>
            <a:r>
              <a:rPr lang="en-US" dirty="0"/>
              <a:t>Invite participants to make up a password for each app or service and to write it on the back of the card. Be sure to help anyone who needs it. Make sure you tell participants to make up passwords, not to use their real ones. </a:t>
            </a:r>
            <a:endParaRPr lang="en-US" b="0" dirty="0" smtClean="0">
              <a:effectLst/>
            </a:endParaRPr>
          </a:p>
          <a:p>
            <a:pPr rtl="0"/>
            <a:r>
              <a:rPr lang="en-US" b="0" dirty="0" smtClean="0">
                <a:effectLst/>
              </a:rPr>
              <a:t/>
            </a:r>
            <a:br>
              <a:rPr lang="en-US" b="0" dirty="0" smtClean="0">
                <a:effectLst/>
              </a:rPr>
            </a:br>
            <a:r>
              <a:rPr lang="en-US" dirty="0"/>
              <a:t>Collect the cards and jumble them in some kind of container. </a:t>
            </a:r>
            <a:endParaRPr lang="en-US" b="0" dirty="0" smtClean="0">
              <a:effectLst/>
            </a:endParaRPr>
          </a:p>
          <a:p>
            <a:pPr rtl="0"/>
            <a:r>
              <a:rPr lang="en-US" b="0" dirty="0" smtClean="0">
                <a:effectLst/>
              </a:rPr>
              <a:t/>
            </a:r>
            <a:br>
              <a:rPr lang="en-US" b="0" dirty="0" smtClean="0">
                <a:effectLst/>
              </a:rPr>
            </a:br>
            <a:r>
              <a:rPr lang="en-US" dirty="0"/>
              <a:t>Ask the participants to take turns picking a random card, reading the password to the group, and leading a discussion to figure out who wrote that password. </a:t>
            </a:r>
            <a:endParaRPr lang="en-US" b="0" dirty="0" smtClean="0">
              <a:effectLst/>
            </a:endParaRPr>
          </a:p>
          <a:p>
            <a:pPr rtl="0"/>
            <a:r>
              <a:rPr lang="en-US" b="0" dirty="0" smtClean="0">
                <a:effectLst/>
              </a:rPr>
              <a:t/>
            </a:r>
            <a:br>
              <a:rPr lang="en-US" b="0" dirty="0" smtClean="0">
                <a:effectLst/>
              </a:rPr>
            </a:br>
            <a:r>
              <a:rPr lang="en-US" dirty="0"/>
              <a:t>Play until several passwords have been correctly guessed. Then move on to facilitate a discussion about password security as described below. </a:t>
            </a:r>
          </a:p>
          <a:p>
            <a:pPr rtl="0"/>
            <a:endParaRPr lang="en-US" dirty="0"/>
          </a:p>
          <a:p>
            <a:pPr rtl="0"/>
            <a:r>
              <a:rPr lang="en-US" dirty="0"/>
              <a:t>As you play, it should become clear that passwords made up of personal information (like names or dates) and repeated passwords make it easy to guess to whom those passwords belong. Explain that the reverse is also true - impostors can easily break passwords made up short passwords made up of sequential numbers (like 1234) and they can guess passwords that are made of simple words, as well (like “</a:t>
            </a:r>
            <a:r>
              <a:rPr lang="en-US" dirty="0" err="1"/>
              <a:t>mydata</a:t>
            </a:r>
            <a:r>
              <a:rPr lang="en-US" dirty="0"/>
              <a:t>”). Impostors can use what they know about you to guess passwords based on important dates in your life (such as birthdays or anniversaries) or the names of people (including celebrities and sports teams) or places you know.</a:t>
            </a:r>
            <a:endParaRPr lang="en-US" b="0" dirty="0" smtClean="0">
              <a:effectLst/>
            </a:endParaRPr>
          </a:p>
          <a:p>
            <a:r>
              <a:rPr lang="en-US" b="0" dirty="0" smtClean="0">
                <a:effectLst/>
              </a:rPr>
              <a:t/>
            </a:r>
            <a:br>
              <a:rPr lang="en-US" b="0" dirty="0" smtClean="0">
                <a:effectLst/>
              </a:rPr>
            </a:b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36</a:t>
            </a:fld>
            <a:endParaRPr lang="en-US"/>
          </a:p>
        </p:txBody>
      </p:sp>
    </p:spTree>
    <p:extLst>
      <p:ext uri="{BB962C8B-B14F-4D97-AF65-F5344CB8AC3E}">
        <p14:creationId xmlns:p14="http://schemas.microsoft.com/office/powerpoint/2010/main" val="2172664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In the past, experts suggested special characters and a mix of lower and uppercase letters. However, what’s most secure is to create a long, memorable password. </a:t>
            </a:r>
            <a:endParaRPr lang="en-US" b="0" dirty="0" smtClean="0">
              <a:effectLst/>
            </a:endParaRPr>
          </a:p>
          <a:p>
            <a:pPr rtl="0"/>
            <a:r>
              <a:rPr lang="en-US" dirty="0" smtClean="0"/>
              <a:t/>
            </a:r>
            <a:br>
              <a:rPr lang="en-US" dirty="0" smtClean="0"/>
            </a:br>
            <a:r>
              <a:rPr lang="en-US" dirty="0"/>
              <a:t>For example, a good password would be “</a:t>
            </a:r>
            <a:r>
              <a:rPr lang="en-US" dirty="0" err="1"/>
              <a:t>mygrandmaboughtmemyfavoriteshirt</a:t>
            </a:r>
            <a:r>
              <a:rPr lang="en-US" dirty="0"/>
              <a:t>”</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37</a:t>
            </a:fld>
            <a:endParaRPr lang="en-US"/>
          </a:p>
        </p:txBody>
      </p:sp>
    </p:spTree>
    <p:extLst>
      <p:ext uri="{BB962C8B-B14F-4D97-AF65-F5344CB8AC3E}">
        <p14:creationId xmlns:p14="http://schemas.microsoft.com/office/powerpoint/2010/main" val="4131369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Another way to create a good password is take a sentence like “I buy 2 mangos at the market every week” and use the first letter of each word to create a password.</a:t>
            </a:r>
            <a:endParaRPr lang="en-US" b="0" dirty="0" smtClean="0">
              <a:effectLst/>
            </a:endParaRPr>
          </a:p>
          <a:p>
            <a:pPr rtl="0"/>
            <a:r>
              <a:rPr lang="en-US" dirty="0" smtClean="0"/>
              <a:t/>
            </a:r>
            <a:br>
              <a:rPr lang="en-US" dirty="0" smtClean="0"/>
            </a:br>
            <a:r>
              <a:rPr lang="en-US" dirty="0"/>
              <a:t>Sometimes sites have specific rules about passwords. For example, the password must have upper and lowercase letters or must use a number or “special character.”</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38</a:t>
            </a:fld>
            <a:endParaRPr lang="en-US"/>
          </a:p>
        </p:txBody>
      </p:sp>
    </p:spTree>
    <p:extLst>
      <p:ext uri="{BB962C8B-B14F-4D97-AF65-F5344CB8AC3E}">
        <p14:creationId xmlns:p14="http://schemas.microsoft.com/office/powerpoint/2010/main" val="3287573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39</a:t>
            </a:fld>
            <a:endParaRPr lang="en-US"/>
          </a:p>
        </p:txBody>
      </p:sp>
    </p:spTree>
    <p:extLst>
      <p:ext uri="{BB962C8B-B14F-4D97-AF65-F5344CB8AC3E}">
        <p14:creationId xmlns:p14="http://schemas.microsoft.com/office/powerpoint/2010/main" val="2785185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Remember from Module 1 that websites are simply a way to visualize information that is on the Internet. There are many different types of websites, such as social media websites like Facebook, news websites such as [use local example], web logs or “blogs” for short, reference websites such as merriam-webster.com, collaborative knowledge-based websites such as Wikipedia, and more.</a:t>
            </a:r>
            <a:endParaRPr lang="en-US" b="0" dirty="0" smtClean="0">
              <a:effectLst/>
            </a:endParaRPr>
          </a:p>
          <a:p>
            <a:pPr rtl="0"/>
            <a:r>
              <a:rPr lang="en-US" b="0" dirty="0" smtClean="0">
                <a:effectLst/>
              </a:rPr>
              <a:t/>
            </a:r>
            <a:br>
              <a:rPr lang="en-US" b="0" dirty="0" smtClean="0">
                <a:effectLst/>
              </a:rPr>
            </a:br>
            <a:r>
              <a:rPr lang="en-US" dirty="0"/>
              <a:t>One particular type of website is especially useful for simply searching the Internet for information: search engine websites.</a:t>
            </a:r>
            <a:endParaRPr lang="en-US" b="0" dirty="0" smtClean="0">
              <a:effectLst/>
            </a:endParaRPr>
          </a:p>
          <a:p>
            <a:pPr rtl="0"/>
            <a:r>
              <a:rPr lang="en-US" b="0" dirty="0" smtClean="0">
                <a:effectLst/>
              </a:rPr>
              <a:t/>
            </a:r>
            <a:br>
              <a:rPr lang="en-US" b="0" dirty="0" smtClean="0">
                <a:effectLst/>
              </a:rPr>
            </a:br>
            <a:r>
              <a:rPr lang="en-US" dirty="0"/>
              <a:t>Search engines are code, or algorithms, that take your requests for information and comb through databases of information and websites that have been indexed to give you a list of websites and information resources that might be relevant.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40</a:t>
            </a:fld>
            <a:endParaRPr lang="en-US"/>
          </a:p>
        </p:txBody>
      </p:sp>
    </p:spTree>
    <p:extLst>
      <p:ext uri="{BB962C8B-B14F-4D97-AF65-F5344CB8AC3E}">
        <p14:creationId xmlns:p14="http://schemas.microsoft.com/office/powerpoint/2010/main" val="129932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purpose of this class is to learn about the mobile internet: what it is how to use it, and what you can do with it. By the end of this class, participants will have a basic understanding of the mobile Internet that they will be able to build on for the remaining modules of the Mobile Information Literacy curriculum. </a:t>
            </a:r>
            <a:endParaRPr lang="en-US" b="0" dirty="0" smtClean="0">
              <a:effectLst/>
            </a:endParaRPr>
          </a:p>
          <a:p>
            <a:pPr rtl="0"/>
            <a:r>
              <a:rPr lang="en-US" b="0" dirty="0" smtClean="0">
                <a:effectLst/>
              </a:rPr>
              <a:t/>
            </a:r>
            <a:br>
              <a:rPr lang="en-US" b="0" dirty="0" smtClean="0">
                <a:effectLst/>
              </a:rPr>
            </a:br>
            <a:r>
              <a:rPr lang="en-US" dirty="0"/>
              <a:t>Highlight to the participants that the best way to learn mobile information literacy is by learning new concepts and then applying what you’ve learned.</a:t>
            </a:r>
            <a:endParaRPr lang="en-US" b="0" dirty="0" smtClean="0">
              <a:effectLst/>
            </a:endParaRPr>
          </a:p>
          <a:p>
            <a:pPr rtl="0"/>
            <a:r>
              <a:rPr lang="en-US" b="0" dirty="0" smtClean="0">
                <a:effectLst/>
              </a:rPr>
              <a:t/>
            </a:r>
            <a:br>
              <a:rPr lang="en-US" b="0" dirty="0" smtClean="0">
                <a:effectLst/>
              </a:rPr>
            </a:br>
            <a:r>
              <a:rPr lang="en-US" dirty="0"/>
              <a:t>This workshop is designed to be highly interactive to help you learn new concepts and retain what you’ve learned. Say that as a trainer, you are here to help participants learn and to support them. There are no right or wrong answers or questions and there will be no exams. Participants are here to learn and explore, and part of that process means making mistakes so that you can learn from them. Throughout the workshop, encourage participation from attendees, and if something is unclear, please don’t hesitate to ask for clarification.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a:t>
            </a:fld>
            <a:endParaRPr lang="en-US"/>
          </a:p>
        </p:txBody>
      </p:sp>
    </p:spTree>
    <p:extLst>
      <p:ext uri="{BB962C8B-B14F-4D97-AF65-F5344CB8AC3E}">
        <p14:creationId xmlns:p14="http://schemas.microsoft.com/office/powerpoint/2010/main" val="2835138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Can you name any search engines you might have used?</a:t>
            </a:r>
            <a:endParaRPr lang="en-US" b="0" dirty="0" smtClean="0">
              <a:effectLst/>
            </a:endParaRPr>
          </a:p>
          <a:p>
            <a:pPr rtl="0"/>
            <a:r>
              <a:rPr lang="en-US" b="0" dirty="0" smtClean="0">
                <a:effectLst/>
              </a:rPr>
              <a:t/>
            </a:r>
            <a:br>
              <a:rPr lang="en-US" b="0" dirty="0" smtClean="0">
                <a:effectLst/>
              </a:rPr>
            </a:br>
            <a:r>
              <a:rPr lang="en-US" dirty="0"/>
              <a:t>Take answers from several participants and then list some common search engines.</a:t>
            </a:r>
            <a:endParaRPr lang="en-US" b="0" dirty="0" smtClean="0">
              <a:effectLst/>
            </a:endParaRPr>
          </a:p>
          <a:p>
            <a:pPr rtl="0"/>
            <a:r>
              <a:rPr lang="en-US" b="0" dirty="0" smtClean="0">
                <a:effectLst/>
              </a:rPr>
              <a:t/>
            </a:r>
            <a:br>
              <a:rPr lang="en-US" b="0" dirty="0" smtClean="0">
                <a:effectLst/>
              </a:rPr>
            </a:br>
            <a:r>
              <a:rPr lang="en-US" dirty="0"/>
              <a:t>One of the most popular search engines is Google. Tell the participants that you can get information on places, jobs, cooking recipes, songs, news, and information for school. Ask someone how they’ve used Google Search. Be sure to ask for specific examples. </a:t>
            </a:r>
            <a:endParaRPr lang="en-US" b="0" dirty="0" smtClean="0">
              <a:effectLst/>
            </a:endParaRPr>
          </a:p>
          <a:p>
            <a:pPr rtl="0"/>
            <a:r>
              <a:rPr lang="en-US" b="0" dirty="0" smtClean="0">
                <a:effectLst/>
              </a:rPr>
              <a:t/>
            </a:r>
            <a:br>
              <a:rPr lang="en-US" b="0" dirty="0" smtClean="0">
                <a:effectLst/>
              </a:rPr>
            </a:br>
            <a:r>
              <a:rPr lang="en-US" dirty="0"/>
              <a:t>Ask trainees to open the Google App on their phone and search for something. Have them use the different tabs (such as images) to see different search results.</a:t>
            </a:r>
            <a:endParaRPr lang="en-US" b="0" dirty="0" smtClean="0">
              <a:effectLst/>
            </a:endParaRPr>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41</a:t>
            </a:fld>
            <a:endParaRPr lang="en-US"/>
          </a:p>
        </p:txBody>
      </p:sp>
    </p:spTree>
    <p:extLst>
      <p:ext uri="{BB962C8B-B14F-4D97-AF65-F5344CB8AC3E}">
        <p14:creationId xmlns:p14="http://schemas.microsoft.com/office/powerpoint/2010/main" val="1388448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What are some popular internet stories that you wonder about? These could be something shared on WhatsApp or something you read in the newspaper.</a:t>
            </a:r>
            <a:endParaRPr lang="en-US" b="0" dirty="0" smtClean="0">
              <a:effectLst/>
            </a:endParaRPr>
          </a:p>
          <a:p>
            <a:pPr rtl="0"/>
            <a:r>
              <a:rPr lang="en-US" b="0" dirty="0" smtClean="0">
                <a:effectLst/>
              </a:rPr>
              <a:t/>
            </a:r>
            <a:br>
              <a:rPr lang="en-US" b="0" dirty="0" smtClean="0">
                <a:effectLst/>
              </a:rPr>
            </a:br>
            <a:r>
              <a:rPr lang="en-US" dirty="0"/>
              <a:t>Make a list of the stores on a sheet of paper.</a:t>
            </a:r>
            <a:endParaRPr lang="en-US" b="0" dirty="0" smtClean="0">
              <a:effectLst/>
            </a:endParaRPr>
          </a:p>
          <a:p>
            <a:endParaRPr lang="en-US" dirty="0" smtClean="0"/>
          </a:p>
          <a:p>
            <a:r>
              <a:rPr lang="en-US" dirty="0"/>
              <a:t>Ask the class, how can you figure out if a story is true? List their responses.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42</a:t>
            </a:fld>
            <a:endParaRPr lang="en-US"/>
          </a:p>
        </p:txBody>
      </p:sp>
    </p:spTree>
    <p:extLst>
      <p:ext uri="{BB962C8B-B14F-4D97-AF65-F5344CB8AC3E}">
        <p14:creationId xmlns:p14="http://schemas.microsoft.com/office/powerpoint/2010/main" val="2028686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Then have them break into teams of 2-3 people to investigate those stories. You can assign particular stories to particular groups if you want or let every group investigate all the stories or just the stories that interest them.</a:t>
            </a:r>
          </a:p>
          <a:p>
            <a:pPr rtl="0"/>
            <a:r>
              <a:rPr lang="en-US" dirty="0"/>
              <a:t>After 10-15 minutes of investigation, bring the whole group back together. Ask each team to share one investigation with the whole group and to explain why they think the story they investigated is trustworthy or not. What was the reasoning that you used to investigate?</a:t>
            </a:r>
            <a:endParaRPr lang="en-US" b="0" dirty="0" smtClean="0">
              <a:effectLst/>
            </a:endParaRPr>
          </a:p>
          <a:p>
            <a:pPr rtl="0"/>
            <a:r>
              <a:rPr lang="en-US" b="0" dirty="0" smtClean="0">
                <a:effectLst/>
              </a:rPr>
              <a:t/>
            </a:r>
            <a:br>
              <a:rPr lang="en-US" b="0" dirty="0" smtClean="0">
                <a:effectLst/>
              </a:rPr>
            </a:br>
            <a:r>
              <a:rPr lang="en-US" dirty="0"/>
              <a:t>Use the last 5 minutes of this activity to run a short, reflective conversation using questions like:</a:t>
            </a:r>
            <a:endParaRPr lang="en-US" b="0" dirty="0" smtClean="0">
              <a:effectLst/>
            </a:endParaRPr>
          </a:p>
          <a:p>
            <a:pPr rtl="0"/>
            <a:r>
              <a:rPr lang="en-US" b="0" dirty="0" smtClean="0">
                <a:effectLst/>
              </a:rPr>
              <a:t/>
            </a:r>
            <a:br>
              <a:rPr lang="en-US" b="0" dirty="0" smtClean="0">
                <a:effectLst/>
              </a:rPr>
            </a:br>
            <a:r>
              <a:rPr lang="en-US" dirty="0"/>
              <a:t>What do trustworthy stories often have in common with one another?</a:t>
            </a:r>
            <a:endParaRPr lang="en-US" b="0" dirty="0" smtClean="0">
              <a:effectLst/>
            </a:endParaRPr>
          </a:p>
          <a:p>
            <a:pPr rtl="0"/>
            <a:r>
              <a:rPr lang="en-US" dirty="0"/>
              <a:t>What do untrustworthy stories often have in common with one another?</a:t>
            </a:r>
            <a:endParaRPr lang="en-US" b="0" dirty="0" smtClean="0">
              <a:effectLst/>
            </a:endParaRPr>
          </a:p>
          <a:p>
            <a:pPr rtl="0"/>
            <a:r>
              <a:rPr lang="en-US" dirty="0"/>
              <a:t>What are some of the ways authors of untrustworthy stories use to trick people?</a:t>
            </a:r>
            <a:endParaRPr lang="en-US" b="0" dirty="0" smtClean="0">
              <a:effectLst/>
            </a:endParaRPr>
          </a:p>
          <a:p>
            <a:pPr rtl="0"/>
            <a:r>
              <a:rPr lang="en-US" dirty="0"/>
              <a:t>Are all pictures and videos trustworthy?</a:t>
            </a:r>
            <a:endParaRPr lang="en-US" b="0" dirty="0" smtClean="0">
              <a:effectLst/>
            </a:endParaRPr>
          </a:p>
          <a:p>
            <a:pPr rtl="0"/>
            <a:r>
              <a:rPr lang="en-US" dirty="0"/>
              <a:t>What advice do they have for new internet users about staying away from untrustworthy stories and sites?</a:t>
            </a:r>
            <a:endParaRPr lang="en-US" b="0" dirty="0" smtClean="0">
              <a:effectLst/>
            </a:endParaRPr>
          </a:p>
          <a:p>
            <a:r>
              <a:rPr lang="en-US" dirty="0" smtClean="0"/>
              <a:t/>
            </a:r>
            <a:br>
              <a:rPr lang="en-US" dirty="0" smtClean="0"/>
            </a:b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43</a:t>
            </a:fld>
            <a:endParaRPr lang="en-US"/>
          </a:p>
        </p:txBody>
      </p:sp>
    </p:spTree>
    <p:extLst>
      <p:ext uri="{BB962C8B-B14F-4D97-AF65-F5344CB8AC3E}">
        <p14:creationId xmlns:p14="http://schemas.microsoft.com/office/powerpoint/2010/main" val="3728895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Then have them break into teams of 2-3 people to investigate those stories. You can assign particular stories to particular groups if you want or let every group investigate all the stories or just the stories that interest them.</a:t>
            </a:r>
          </a:p>
          <a:p>
            <a:pPr rtl="0"/>
            <a:r>
              <a:rPr lang="en-US" dirty="0" smtClean="0"/>
              <a:t>After 10-15 minutes of investigation, bring the whole group back together. Ask each team to share one investigation with the whole group and to explain why they think the story they investigated is trustworthy or not. What was the reasoning that you used to investigate?</a:t>
            </a:r>
            <a:endParaRPr lang="en-US" b="0" dirty="0" smtClean="0">
              <a:effectLst/>
            </a:endParaRPr>
          </a:p>
          <a:p>
            <a:pPr rtl="0"/>
            <a:r>
              <a:rPr lang="en-US" b="0" dirty="0" smtClean="0">
                <a:effectLst/>
              </a:rPr>
              <a:t/>
            </a:r>
            <a:br>
              <a:rPr lang="en-US" b="0" dirty="0" smtClean="0">
                <a:effectLst/>
              </a:rPr>
            </a:br>
            <a:r>
              <a:rPr lang="en-US" dirty="0" smtClean="0"/>
              <a:t>Use the last 5 minutes of this activity to run a short, reflective conversation using questions like:</a:t>
            </a:r>
            <a:endParaRPr lang="en-US" b="0" dirty="0" smtClean="0">
              <a:effectLst/>
            </a:endParaRPr>
          </a:p>
          <a:p>
            <a:pPr rtl="0"/>
            <a:r>
              <a:rPr lang="en-US" b="0" dirty="0" smtClean="0">
                <a:effectLst/>
              </a:rPr>
              <a:t/>
            </a:r>
            <a:br>
              <a:rPr lang="en-US" b="0" dirty="0" smtClean="0">
                <a:effectLst/>
              </a:rPr>
            </a:br>
            <a:r>
              <a:rPr lang="en-US" dirty="0" smtClean="0"/>
              <a:t>What do trustworthy stories often have in common with one another?</a:t>
            </a:r>
            <a:endParaRPr lang="en-US" b="0" dirty="0" smtClean="0">
              <a:effectLst/>
            </a:endParaRPr>
          </a:p>
          <a:p>
            <a:pPr rtl="0"/>
            <a:r>
              <a:rPr lang="en-US" dirty="0" smtClean="0"/>
              <a:t>What do untrustworthy stories often have in common with one another?</a:t>
            </a:r>
            <a:endParaRPr lang="en-US" b="0" dirty="0" smtClean="0">
              <a:effectLst/>
            </a:endParaRPr>
          </a:p>
          <a:p>
            <a:pPr rtl="0"/>
            <a:r>
              <a:rPr lang="en-US" dirty="0" smtClean="0"/>
              <a:t>What are some of the ways authors of untrustworthy stories use to trick people?</a:t>
            </a:r>
            <a:endParaRPr lang="en-US" b="0" dirty="0" smtClean="0">
              <a:effectLst/>
            </a:endParaRPr>
          </a:p>
          <a:p>
            <a:pPr rtl="0"/>
            <a:r>
              <a:rPr lang="en-US" dirty="0" smtClean="0"/>
              <a:t>Are all pictures and videos trustworthy?</a:t>
            </a:r>
            <a:endParaRPr lang="en-US" b="0" dirty="0" smtClean="0">
              <a:effectLst/>
            </a:endParaRPr>
          </a:p>
          <a:p>
            <a:pPr rtl="0"/>
            <a:r>
              <a:rPr lang="en-US" dirty="0" smtClean="0"/>
              <a:t>What advice do they have for new internet users about staying away from untrustworthy stories and sites?</a:t>
            </a:r>
            <a:endParaRPr lang="en-US" b="0" dirty="0" smtClean="0">
              <a:effectLst/>
            </a:endParaRPr>
          </a:p>
          <a:p>
            <a:r>
              <a:rPr lang="en-US" dirty="0" smtClean="0"/>
              <a:t/>
            </a:r>
            <a:br>
              <a:rPr lang="en-US" dirty="0" smtClean="0"/>
            </a:br>
            <a:endParaRPr lang="en-US" b="0" dirty="0" smtClean="0">
              <a:effectLst/>
            </a:endParaRP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44</a:t>
            </a:fld>
            <a:endParaRPr lang="en-US"/>
          </a:p>
        </p:txBody>
      </p:sp>
    </p:spTree>
    <p:extLst>
      <p:ext uri="{BB962C8B-B14F-4D97-AF65-F5344CB8AC3E}">
        <p14:creationId xmlns:p14="http://schemas.microsoft.com/office/powerpoint/2010/main" val="603263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Online scams can come in many shapes and forms. You may encounter them on a website, in an email message, including a type of scam called phishing, or in a pop up window.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45</a:t>
            </a:fld>
            <a:endParaRPr lang="en-US"/>
          </a:p>
        </p:txBody>
      </p:sp>
    </p:spTree>
    <p:extLst>
      <p:ext uri="{BB962C8B-B14F-4D97-AF65-F5344CB8AC3E}">
        <p14:creationId xmlns:p14="http://schemas.microsoft.com/office/powerpoint/2010/main" val="245785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46</a:t>
            </a:fld>
            <a:endParaRPr lang="en-US"/>
          </a:p>
        </p:txBody>
      </p:sp>
    </p:spTree>
    <p:extLst>
      <p:ext uri="{BB962C8B-B14F-4D97-AF65-F5344CB8AC3E}">
        <p14:creationId xmlns:p14="http://schemas.microsoft.com/office/powerpoint/2010/main" val="4055364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47</a:t>
            </a:fld>
            <a:endParaRPr lang="en-US"/>
          </a:p>
        </p:txBody>
      </p:sp>
    </p:spTree>
    <p:extLst>
      <p:ext uri="{BB962C8B-B14F-4D97-AF65-F5344CB8AC3E}">
        <p14:creationId xmlns:p14="http://schemas.microsoft.com/office/powerpoint/2010/main" val="1432097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B7377-4198-2644-BF8E-719006AEDC0F}" type="slidenum">
              <a:rPr lang="en-US" smtClean="0"/>
              <a:pPr/>
              <a:t>48</a:t>
            </a:fld>
            <a:endParaRPr lang="en-US"/>
          </a:p>
        </p:txBody>
      </p:sp>
    </p:spTree>
    <p:extLst>
      <p:ext uri="{BB962C8B-B14F-4D97-AF65-F5344CB8AC3E}">
        <p14:creationId xmlns:p14="http://schemas.microsoft.com/office/powerpoint/2010/main" val="3068714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49</a:t>
            </a:fld>
            <a:endParaRPr lang="en-US"/>
          </a:p>
        </p:txBody>
      </p:sp>
    </p:spTree>
    <p:extLst>
      <p:ext uri="{BB962C8B-B14F-4D97-AF65-F5344CB8AC3E}">
        <p14:creationId xmlns:p14="http://schemas.microsoft.com/office/powerpoint/2010/main" val="21636394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Outline the structure of the day: Before lunch, class will last approximately 3 hours including 10 minute break in between. Provide time to address any other administrative issues that need to be brought up before class begins. </a:t>
            </a:r>
            <a:endParaRPr lang="en-US" b="0" dirty="0" smtClean="0">
              <a:effectLst/>
            </a:endParaRPr>
          </a:p>
          <a:p>
            <a:pPr rtl="0"/>
            <a:r>
              <a:rPr lang="en-US" b="0" dirty="0" smtClean="0">
                <a:effectLst/>
              </a:rPr>
              <a:t/>
            </a:r>
            <a:br>
              <a:rPr lang="en-US" b="0" dirty="0" smtClean="0">
                <a:effectLst/>
              </a:rPr>
            </a:br>
            <a:r>
              <a:rPr lang="en-US" dirty="0"/>
              <a:t>Introduce to the class that at the end of module, the class will have a better understanding of the different ways they can use their smartphones to support their livelihoods and improve their </a:t>
            </a:r>
            <a:r>
              <a:rPr lang="en-US" dirty="0" err="1"/>
              <a:t>lives.Explain</a:t>
            </a:r>
            <a:r>
              <a:rPr lang="en-US" dirty="0"/>
              <a:t> to the participants that this module will be very hands-on, and that for the majority of the lecture the participants will be working in groups or by themselves to apply what they have learned about what their smartphone can do and how their smartphone can work for them. </a:t>
            </a:r>
            <a:endParaRPr lang="en-US" b="0" dirty="0" smtClean="0">
              <a:effectLst/>
            </a:endParaRPr>
          </a:p>
          <a:p>
            <a:pPr rtl="0"/>
            <a:r>
              <a:rPr lang="en-US" b="0" dirty="0" smtClean="0">
                <a:effectLst/>
              </a:rPr>
              <a:t/>
            </a:r>
            <a:br>
              <a:rPr lang="en-US" b="0" dirty="0" smtClean="0">
                <a:effectLst/>
              </a:rPr>
            </a:br>
            <a:r>
              <a:rPr lang="en-US" dirty="0"/>
              <a:t>Pause to answer any questions. </a:t>
            </a:r>
            <a:endParaRPr lang="en-US" b="0" dirty="0" smtClean="0">
              <a:effectLst/>
            </a:endParaRPr>
          </a:p>
          <a:p>
            <a:pPr rtl="0"/>
            <a:r>
              <a:rPr lang="en-US" b="0" dirty="0" smtClean="0">
                <a:effectLst/>
              </a:rPr>
              <a:t/>
            </a:r>
            <a:br>
              <a:rPr lang="en-US" b="0" dirty="0" smtClean="0">
                <a:effectLst/>
              </a:rPr>
            </a:br>
            <a:r>
              <a:rPr lang="en-US" dirty="0"/>
              <a:t>Take some time to review content from the previous module. Does anyone have any questions from the day before?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50</a:t>
            </a:fld>
            <a:endParaRPr lang="en-US"/>
          </a:p>
        </p:txBody>
      </p:sp>
    </p:spTree>
    <p:extLst>
      <p:ext uri="{BB962C8B-B14F-4D97-AF65-F5344CB8AC3E}">
        <p14:creationId xmlns:p14="http://schemas.microsoft.com/office/powerpoint/2010/main" val="37365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smtClean="0">
                <a:effectLst/>
              </a:rPr>
              <a:t/>
            </a:r>
            <a:br>
              <a:rPr lang="en-US" b="0" dirty="0" smtClean="0">
                <a:effectLst/>
              </a:rPr>
            </a:br>
            <a:r>
              <a:rPr lang="en-US" dirty="0"/>
              <a:t>Module 1: Smartphone Use: People &amp; Places Part I</a:t>
            </a:r>
            <a:endParaRPr lang="en-US" b="0" dirty="0" smtClean="0">
              <a:effectLst/>
            </a:endParaRPr>
          </a:p>
          <a:p>
            <a:pPr rtl="0"/>
            <a:r>
              <a:rPr lang="en-US" dirty="0"/>
              <a:t>Purpose: To understand how attendees currently use their phones in their lives. </a:t>
            </a:r>
            <a:endParaRPr lang="en-US" b="0" dirty="0" smtClean="0">
              <a:effectLst/>
            </a:endParaRPr>
          </a:p>
          <a:p>
            <a:pPr rtl="0" fontAlgn="base"/>
            <a:r>
              <a:rPr lang="en-US" dirty="0"/>
              <a:t>Break into groups of 4 - 5</a:t>
            </a:r>
          </a:p>
          <a:p>
            <a:pPr rtl="0" fontAlgn="base"/>
            <a:r>
              <a:rPr lang="en-US" dirty="0"/>
              <a:t>Ask participants to think of five ways they use their phone and write it down. (Example: I use WhatsApp to tell my children when to come home and do their chores.)</a:t>
            </a:r>
          </a:p>
          <a:p>
            <a:pPr rtl="0" fontAlgn="base"/>
            <a:r>
              <a:rPr lang="en-US" dirty="0"/>
              <a:t>After 5 minutes, each person should share their five things with their group.</a:t>
            </a:r>
          </a:p>
          <a:p>
            <a:pPr rtl="0" fontAlgn="base"/>
            <a:r>
              <a:rPr lang="en-US" dirty="0"/>
              <a:t>After everyone has shared, ask for a volunteer from each group to share some of the favorite things share in their group.</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a:t>
            </a:fld>
            <a:endParaRPr lang="en-US"/>
          </a:p>
        </p:txBody>
      </p:sp>
    </p:spTree>
    <p:extLst>
      <p:ext uri="{BB962C8B-B14F-4D97-AF65-F5344CB8AC3E}">
        <p14:creationId xmlns:p14="http://schemas.microsoft.com/office/powerpoint/2010/main" val="2376644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51</a:t>
            </a:fld>
            <a:endParaRPr lang="en-US"/>
          </a:p>
        </p:txBody>
      </p:sp>
    </p:spTree>
    <p:extLst>
      <p:ext uri="{BB962C8B-B14F-4D97-AF65-F5344CB8AC3E}">
        <p14:creationId xmlns:p14="http://schemas.microsoft.com/office/powerpoint/2010/main" val="2318019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Before we explore apps further, we’re going to review some safety and privacy steps you should take before downloading and using apps. </a:t>
            </a:r>
            <a:endParaRPr lang="en-US" b="0" dirty="0" smtClean="0">
              <a:effectLst/>
            </a:endParaRPr>
          </a:p>
          <a:p>
            <a:pPr rtl="0"/>
            <a:r>
              <a:rPr lang="en-US" dirty="0"/>
              <a:t>Earlier, we talked about when you create an account, you agree to share information with the apps. Can someone review what we talked about and what you should do?</a:t>
            </a:r>
            <a:endParaRPr lang="en-US" b="0" dirty="0" smtClean="0">
              <a:effectLst/>
            </a:endParaRPr>
          </a:p>
          <a:p>
            <a:pPr rtl="0"/>
            <a:r>
              <a:rPr lang="en-US" b="0" dirty="0" smtClean="0">
                <a:effectLst/>
              </a:rPr>
              <a:t/>
            </a:r>
            <a:br>
              <a:rPr lang="en-US" b="0" dirty="0" smtClean="0">
                <a:effectLst/>
              </a:rPr>
            </a:br>
            <a:r>
              <a:rPr lang="en-US" dirty="0"/>
              <a:t>When you create an account, you agree to share certain information. However, just by downloading app, you agree to share information with the app - even if you don’t create an account.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52</a:t>
            </a:fld>
            <a:endParaRPr lang="en-US"/>
          </a:p>
        </p:txBody>
      </p:sp>
    </p:spTree>
    <p:extLst>
      <p:ext uri="{BB962C8B-B14F-4D97-AF65-F5344CB8AC3E}">
        <p14:creationId xmlns:p14="http://schemas.microsoft.com/office/powerpoint/2010/main" val="2603402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best protection is for you not to download bad apps. Some apps are created to trick you. For example, if you want to download Facebook Messenger in the Google Play store, you’ll see several apps that are designed to look like Facebook Messenger. If you took a closer look and looked at the description, you would see that it’s not the app you’re looking for.</a:t>
            </a:r>
            <a:endParaRPr lang="en-US" b="0" dirty="0" smtClean="0">
              <a:effectLst/>
            </a:endParaRPr>
          </a:p>
          <a:p>
            <a:pPr rtl="0"/>
            <a:r>
              <a:rPr lang="en-US" dirty="0"/>
              <a:t>Using the steps we used earlier, looking at description, reviews, </a:t>
            </a:r>
            <a:r>
              <a:rPr lang="en-US" dirty="0" err="1"/>
              <a:t>etc</a:t>
            </a:r>
            <a:r>
              <a:rPr lang="en-US" dirty="0"/>
              <a:t> will help prevent you from downloading bad apps. To protect yourself, only download apps from the Google Play Store and read carefully before you download. And if you no longer use an app, delete from your phone.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53</a:t>
            </a:fld>
            <a:endParaRPr lang="en-US"/>
          </a:p>
        </p:txBody>
      </p:sp>
    </p:spTree>
    <p:extLst>
      <p:ext uri="{BB962C8B-B14F-4D97-AF65-F5344CB8AC3E}">
        <p14:creationId xmlns:p14="http://schemas.microsoft.com/office/powerpoint/2010/main" val="3816954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Before you download an app, in the Play store, you can view “the permissions” you agree to give the app</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54</a:t>
            </a:fld>
            <a:endParaRPr lang="en-US"/>
          </a:p>
        </p:txBody>
      </p:sp>
    </p:spTree>
    <p:extLst>
      <p:ext uri="{BB962C8B-B14F-4D97-AF65-F5344CB8AC3E}">
        <p14:creationId xmlns:p14="http://schemas.microsoft.com/office/powerpoint/2010/main" val="936936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 Here’s the permissions for “WhatsApp.” (Instructor’s note: Go </a:t>
            </a:r>
            <a:r>
              <a:rPr lang="en-US" u="sng" dirty="0">
                <a:hlinkClick r:id="rId3"/>
              </a:rPr>
              <a:t>here</a:t>
            </a:r>
            <a:r>
              <a:rPr lang="en-US" dirty="0"/>
              <a:t>, scroll down to “view permissions.”) Does anything surprise you? Is there anything you don’t understand? (An alternative or an addition - look at the permissions from the app downloaded in the previous activity).</a:t>
            </a:r>
            <a:endParaRPr lang="en-US" b="0" dirty="0" smtClean="0">
              <a:effectLst/>
            </a:endParaRPr>
          </a:p>
          <a:p>
            <a:pPr rtl="0"/>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55</a:t>
            </a:fld>
            <a:endParaRPr lang="en-US"/>
          </a:p>
        </p:txBody>
      </p:sp>
    </p:spTree>
    <p:extLst>
      <p:ext uri="{BB962C8B-B14F-4D97-AF65-F5344CB8AC3E}">
        <p14:creationId xmlns:p14="http://schemas.microsoft.com/office/powerpoint/2010/main" val="1657311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These permissions can be really confusing. Be there’s some things to watch for:</a:t>
            </a:r>
            <a:endParaRPr lang="en-US" b="0" dirty="0" smtClean="0">
              <a:effectLst/>
            </a:endParaRPr>
          </a:p>
          <a:p>
            <a:pPr rtl="0" fontAlgn="base"/>
            <a:r>
              <a:rPr lang="en-US" dirty="0"/>
              <a:t>Location/GPS</a:t>
            </a:r>
          </a:p>
          <a:p>
            <a:pPr rtl="0" fontAlgn="base"/>
            <a:r>
              <a:rPr lang="en-US" dirty="0"/>
              <a:t>Accessing contacts</a:t>
            </a:r>
          </a:p>
          <a:p>
            <a:pPr rtl="0"/>
            <a:r>
              <a:rPr lang="en-US" b="0" dirty="0" smtClean="0">
                <a:effectLst/>
              </a:rPr>
              <a:t/>
            </a:r>
            <a:br>
              <a:rPr lang="en-US" b="0" dirty="0" smtClean="0">
                <a:effectLst/>
              </a:rPr>
            </a:br>
            <a:r>
              <a:rPr lang="en-US" dirty="0"/>
              <a:t>Ask yourself why the app would need access to these parts of your phone. </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56</a:t>
            </a:fld>
            <a:endParaRPr lang="en-US"/>
          </a:p>
        </p:txBody>
      </p:sp>
    </p:spTree>
    <p:extLst>
      <p:ext uri="{BB962C8B-B14F-4D97-AF65-F5344CB8AC3E}">
        <p14:creationId xmlns:p14="http://schemas.microsoft.com/office/powerpoint/2010/main" val="4050147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Let’s look at Words with Friends permissions:</a:t>
            </a:r>
            <a:endParaRPr lang="en-US" b="0" dirty="0" smtClean="0">
              <a:effectLst/>
            </a:endParaRPr>
          </a:p>
          <a:p>
            <a:pPr rtl="0"/>
            <a:r>
              <a:rPr lang="en-US" b="0" dirty="0" smtClean="0">
                <a:effectLst/>
              </a:rPr>
              <a:t/>
            </a:r>
            <a:br>
              <a:rPr lang="en-US" b="0" dirty="0" smtClean="0">
                <a:effectLst/>
              </a:rPr>
            </a:br>
            <a:r>
              <a:rPr lang="en-US" dirty="0"/>
              <a:t>This app asks access to your identity, contacts, and location - why?</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57</a:t>
            </a:fld>
            <a:endParaRPr lang="en-US"/>
          </a:p>
        </p:txBody>
      </p:sp>
    </p:spTree>
    <p:extLst>
      <p:ext uri="{BB962C8B-B14F-4D97-AF65-F5344CB8AC3E}">
        <p14:creationId xmlns:p14="http://schemas.microsoft.com/office/powerpoint/2010/main" val="4164157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en-US" dirty="0"/>
              <a:t>Explain to the participants that this activity is designed to help them understand how to download and use apps, and how determine if the app is of high quality and safe for use. </a:t>
            </a:r>
            <a:endParaRPr lang="en-US" b="0" dirty="0" smtClean="0">
              <a:effectLst/>
            </a:endParaRPr>
          </a:p>
          <a:p>
            <a:pPr rtl="0"/>
            <a:r>
              <a:rPr lang="en-US" b="0" dirty="0" smtClean="0">
                <a:effectLst/>
              </a:rPr>
              <a:t/>
            </a:r>
            <a:br>
              <a:rPr lang="en-US" b="0" dirty="0" smtClean="0">
                <a:effectLst/>
              </a:rPr>
            </a:br>
            <a:r>
              <a:rPr lang="en-US" dirty="0"/>
              <a:t>Say to the participants that this next scenario is hypothetical, and a way that participants should consult applications to help them solve a problem.  In this scenario, the students will think of ways they can use a phone to help in running a business. </a:t>
            </a:r>
            <a:endParaRPr lang="en-US" b="0" dirty="0" smtClean="0">
              <a:effectLst/>
            </a:endParaRPr>
          </a:p>
          <a:p>
            <a:pPr rtl="0"/>
            <a:r>
              <a:rPr lang="en-US" b="0" dirty="0" smtClean="0">
                <a:effectLst/>
              </a:rPr>
              <a:t/>
            </a:r>
            <a:br>
              <a:rPr lang="en-US" b="0" dirty="0" smtClean="0">
                <a:effectLst/>
              </a:rPr>
            </a:br>
            <a:r>
              <a:rPr lang="en-US" dirty="0"/>
              <a:t>Provide this scenario for the class: </a:t>
            </a:r>
            <a:endParaRPr lang="en-US" b="0" dirty="0" smtClean="0">
              <a:effectLst/>
            </a:endParaRPr>
          </a:p>
          <a:p>
            <a:pPr rtl="0"/>
            <a:r>
              <a:rPr lang="en-US" b="0" dirty="0" smtClean="0">
                <a:effectLst/>
              </a:rPr>
              <a:t/>
            </a:r>
            <a:br>
              <a:rPr lang="en-US" b="0" dirty="0" smtClean="0">
                <a:effectLst/>
              </a:rPr>
            </a:br>
            <a:r>
              <a:rPr lang="en-US" dirty="0"/>
              <a:t>One respondent sells </a:t>
            </a:r>
            <a:r>
              <a:rPr lang="en-US" dirty="0" err="1"/>
              <a:t>jerrycans</a:t>
            </a:r>
            <a:r>
              <a:rPr lang="en-US" dirty="0"/>
              <a:t> of water. She has a ledger that she would use to keep daily records of sales. However, she has heard that she can use an app to keep the ledger if she downloads it from the Google Play Store. This would help ensures that her records are always available since the app backs up to the cloud where she can always get at her information.</a:t>
            </a:r>
            <a:endParaRPr lang="en-US" b="0" dirty="0" smtClean="0">
              <a:effectLst/>
            </a:endParaRPr>
          </a:p>
          <a:p>
            <a:pPr rtl="0"/>
            <a:r>
              <a:rPr lang="en-US" b="0" dirty="0" smtClean="0">
                <a:effectLst/>
              </a:rPr>
              <a:t/>
            </a:r>
            <a:br>
              <a:rPr lang="en-US" b="0" dirty="0" smtClean="0">
                <a:effectLst/>
              </a:rPr>
            </a:br>
            <a:r>
              <a:rPr lang="en-US" dirty="0"/>
              <a:t>To help this business-owner problem-solve and find an app that works for her, ask participants (in pairs) to: </a:t>
            </a:r>
            <a:endParaRPr lang="en-US" b="0" dirty="0" smtClean="0">
              <a:effectLst/>
            </a:endParaRPr>
          </a:p>
          <a:p>
            <a:pPr rtl="0" fontAlgn="base"/>
            <a:r>
              <a:rPr lang="en-US" b="0" dirty="0" smtClean="0">
                <a:effectLst/>
              </a:rPr>
              <a:t/>
            </a:r>
            <a:br>
              <a:rPr lang="en-US" b="0" dirty="0" smtClean="0">
                <a:effectLst/>
              </a:rPr>
            </a:br>
            <a:r>
              <a:rPr lang="en-US" dirty="0"/>
              <a:t>Search for a ledger app on the Play store (use the search bar and categories for discovery).</a:t>
            </a:r>
          </a:p>
          <a:p>
            <a:pPr rtl="0" fontAlgn="base"/>
            <a:r>
              <a:rPr lang="en-US" dirty="0"/>
              <a:t>Emphasize that you’ll want to look at several options - just because a certain app appears first, doesn’t mean it’s the best fit.</a:t>
            </a:r>
          </a:p>
          <a:p>
            <a:pPr rtl="0" fontAlgn="base"/>
            <a:r>
              <a:rPr lang="en-US" dirty="0"/>
              <a:t>Check the description.</a:t>
            </a:r>
          </a:p>
          <a:p>
            <a:pPr rtl="0" fontAlgn="base"/>
            <a:r>
              <a:rPr lang="en-US" dirty="0"/>
              <a:t>Check the comments and ratings to help in decision.</a:t>
            </a:r>
          </a:p>
          <a:p>
            <a:pPr rtl="0" fontAlgn="base"/>
            <a:r>
              <a:rPr lang="en-US" dirty="0"/>
              <a:t>Look for any safety or privacy concerns.</a:t>
            </a:r>
          </a:p>
          <a:p>
            <a:pPr rtl="0" fontAlgn="base"/>
            <a:r>
              <a:rPr lang="en-US" dirty="0"/>
              <a:t>Check the app size.</a:t>
            </a:r>
          </a:p>
          <a:p>
            <a:pPr rtl="0" fontAlgn="base"/>
            <a:r>
              <a:rPr lang="en-US" dirty="0"/>
              <a:t>Choose the app that they think is the best based on its description, features, ratings, and size.</a:t>
            </a:r>
          </a:p>
          <a:p>
            <a:pPr rtl="0" fontAlgn="base"/>
            <a:r>
              <a:rPr lang="en-US" dirty="0"/>
              <a:t>Download the app.</a:t>
            </a:r>
          </a:p>
          <a:p>
            <a:pPr rtl="0" fontAlgn="base"/>
            <a:r>
              <a:rPr lang="en-US" dirty="0"/>
              <a:t>Install the app.</a:t>
            </a:r>
          </a:p>
          <a:p>
            <a:pPr rtl="0" fontAlgn="base"/>
            <a:r>
              <a:rPr lang="en-US" dirty="0"/>
              <a:t>Test the app with data that participants make up and put into the app.</a:t>
            </a:r>
          </a:p>
          <a:p>
            <a:pPr rtl="0"/>
            <a:r>
              <a:rPr lang="en-US" b="0" dirty="0" smtClean="0">
                <a:effectLst/>
              </a:rPr>
              <a:t/>
            </a:r>
            <a:br>
              <a:rPr lang="en-US" b="0" dirty="0" smtClean="0">
                <a:effectLst/>
              </a:rPr>
            </a:br>
            <a:r>
              <a:rPr lang="en-US" dirty="0"/>
              <a:t>While the pairs search, go around the room and check-in on the pairs and provide guidance as needed.</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58</a:t>
            </a:fld>
            <a:endParaRPr lang="en-US"/>
          </a:p>
        </p:txBody>
      </p:sp>
    </p:spTree>
    <p:extLst>
      <p:ext uri="{BB962C8B-B14F-4D97-AF65-F5344CB8AC3E}">
        <p14:creationId xmlns:p14="http://schemas.microsoft.com/office/powerpoint/2010/main" val="3545060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Before moving on, use the last 10 minutes of the activity to ask each pair to share the following:</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59</a:t>
            </a:fld>
            <a:endParaRPr lang="en-US"/>
          </a:p>
        </p:txBody>
      </p:sp>
    </p:spTree>
    <p:extLst>
      <p:ext uri="{BB962C8B-B14F-4D97-AF65-F5344CB8AC3E}">
        <p14:creationId xmlns:p14="http://schemas.microsoft.com/office/powerpoint/2010/main" val="1319622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what permissions you should watch for, you also need to keep safe from bad apps. Some apps are created to trick you into downloading them and can lead to malware and viruses on your devices that can cause problems in your device and compromise your information and security.</a:t>
            </a:r>
          </a:p>
          <a:p>
            <a:endParaRPr lang="en-US" dirty="0"/>
          </a:p>
          <a:p>
            <a:pPr rtl="0"/>
            <a:r>
              <a:rPr lang="en-US" dirty="0"/>
              <a:t>Explain that some apps are created to trick you into downloading them, and that you could inadvertently download malware that steals information from your phone including your PIN and bank information. Earlier, we talked about SPAM and Phishing. Ask is anyone familiar with the term malware?</a:t>
            </a:r>
            <a:endParaRPr lang="en-US" b="0" dirty="0" smtClean="0">
              <a:effectLst/>
            </a:endParaRPr>
          </a:p>
          <a:p>
            <a:pPr rtl="0"/>
            <a:r>
              <a:rPr lang="en-US" b="0" dirty="0" smtClean="0">
                <a:effectLst/>
              </a:rPr>
              <a:t/>
            </a:r>
            <a:br>
              <a:rPr lang="en-US" b="0" dirty="0" smtClean="0">
                <a:effectLst/>
              </a:rPr>
            </a:br>
            <a:r>
              <a:rPr lang="en-US" dirty="0"/>
              <a:t>Malware is a type of computer virus that intentionally damages a computer or smartphone.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60</a:t>
            </a:fld>
            <a:endParaRPr lang="en-US"/>
          </a:p>
        </p:txBody>
      </p:sp>
    </p:spTree>
    <p:extLst>
      <p:ext uri="{BB962C8B-B14F-4D97-AF65-F5344CB8AC3E}">
        <p14:creationId xmlns:p14="http://schemas.microsoft.com/office/powerpoint/2010/main" val="407623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prior knowledge</a:t>
            </a:r>
          </a:p>
          <a:p>
            <a:endParaRPr lang="en-US" dirty="0"/>
          </a:p>
          <a:p>
            <a:r>
              <a:rPr lang="en-US" dirty="0"/>
              <a:t>n this activity, the classroom will stand and will separate themselves out into different areas of the room based off of a smartphone feature function. Four corners of the room will designate how familiar/unfamiliar a participant is with using a smartphone for a certain activity. The first corner will represent being completely unfamiliar, the second corner will represent having heard of the function before but never using it, the third corner represents using the function once or twice, and the fourth function represents using the function frequently. After each prompt, also ask if the task can be performed on a feature phone.</a:t>
            </a:r>
          </a:p>
        </p:txBody>
      </p:sp>
      <p:sp>
        <p:nvSpPr>
          <p:cNvPr id="4" name="Slide Number Placeholder 3"/>
          <p:cNvSpPr>
            <a:spLocks noGrp="1"/>
          </p:cNvSpPr>
          <p:nvPr>
            <p:ph type="sldNum" sz="quarter" idx="10"/>
          </p:nvPr>
        </p:nvSpPr>
        <p:spPr/>
        <p:txBody>
          <a:bodyPr/>
          <a:lstStyle/>
          <a:p>
            <a:fld id="{13FB7377-4198-2644-BF8E-719006AEDC0F}" type="slidenum">
              <a:rPr lang="en-US" smtClean="0"/>
              <a:pPr/>
              <a:t>6</a:t>
            </a:fld>
            <a:endParaRPr lang="en-US"/>
          </a:p>
        </p:txBody>
      </p:sp>
    </p:spTree>
    <p:extLst>
      <p:ext uri="{BB962C8B-B14F-4D97-AF65-F5344CB8AC3E}">
        <p14:creationId xmlns:p14="http://schemas.microsoft.com/office/powerpoint/2010/main" val="2903103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As mentioned earlier, you should only download apps from the Google Play Store. All apps in the Google Play Store are checked for security issues. Now, this isn’t perfect, but it helps. Android has </a:t>
            </a:r>
            <a:r>
              <a:rPr lang="en-US" dirty="0" err="1"/>
              <a:t>has</a:t>
            </a:r>
            <a:r>
              <a:rPr lang="en-US" dirty="0"/>
              <a:t> a feature called “Google Play Protect” that will check all of the apps on your phone for security issues. To make sure Google Play Protect is on your phone, go to Settings &gt; Google &gt; Security &gt; Google Play Protect. </a:t>
            </a:r>
            <a:endParaRPr lang="en-US" b="0" dirty="0" smtClean="0">
              <a:effectLst/>
            </a:endParaRPr>
          </a:p>
          <a:p>
            <a:pPr rtl="0"/>
            <a:r>
              <a:rPr lang="en-US" dirty="0"/>
              <a:t>Take time for participants to check their phone for Google Play Protect.</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61</a:t>
            </a:fld>
            <a:endParaRPr lang="en-US"/>
          </a:p>
        </p:txBody>
      </p:sp>
    </p:spTree>
    <p:extLst>
      <p:ext uri="{BB962C8B-B14F-4D97-AF65-F5344CB8AC3E}">
        <p14:creationId xmlns:p14="http://schemas.microsoft.com/office/powerpoint/2010/main" val="2859918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It’s also important that you keep apps up-to-date. Apps will routinely get updated to protect against new viruses and malware. Show everyone how to update their apps -</a:t>
            </a:r>
            <a:endParaRPr lang="en-US" b="0" dirty="0" smtClean="0">
              <a:effectLst/>
            </a:endParaRPr>
          </a:p>
          <a:p>
            <a:pPr rtl="0" fontAlgn="base"/>
            <a:r>
              <a:rPr lang="en-US" dirty="0"/>
              <a:t>Open the Google Play Store app</a:t>
            </a:r>
          </a:p>
          <a:p>
            <a:pPr rtl="0" fontAlgn="base"/>
            <a:r>
              <a:rPr lang="en-US" dirty="0"/>
              <a:t>Tap Menu </a:t>
            </a:r>
            <a:r>
              <a:rPr lang="en-US" b="1" dirty="0"/>
              <a:t>Settings</a:t>
            </a:r>
            <a:r>
              <a:rPr lang="en-US" dirty="0"/>
              <a:t>.</a:t>
            </a:r>
          </a:p>
          <a:p>
            <a:pPr rtl="0" fontAlgn="base"/>
            <a:r>
              <a:rPr lang="en-US" dirty="0"/>
              <a:t>Tap </a:t>
            </a:r>
            <a:r>
              <a:rPr lang="en-US" b="1" dirty="0"/>
              <a:t>Auto-update apps</a:t>
            </a:r>
            <a:r>
              <a:rPr lang="en-US" dirty="0"/>
              <a:t>.</a:t>
            </a:r>
          </a:p>
          <a:p>
            <a:pPr rtl="0" fontAlgn="base"/>
            <a:r>
              <a:rPr lang="en-US" dirty="0"/>
              <a:t>Select an option:</a:t>
            </a:r>
          </a:p>
          <a:p>
            <a:pPr lvl="1" rtl="0" fontAlgn="base"/>
            <a:r>
              <a:rPr lang="en-US" b="1" dirty="0"/>
              <a:t>Auto-update apps over Wi-Fi only</a:t>
            </a:r>
            <a:r>
              <a:rPr lang="en-US" dirty="0"/>
              <a:t> to update apps only when connected to Wi-Fi.</a:t>
            </a:r>
          </a:p>
          <a:p>
            <a:pPr rtl="0"/>
            <a:r>
              <a:rPr lang="en-US" dirty="0"/>
              <a:t>Explain that setting the apps to auto-update only over Wi-Fi will save data costs.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62</a:t>
            </a:fld>
            <a:endParaRPr lang="en-US"/>
          </a:p>
        </p:txBody>
      </p:sp>
    </p:spTree>
    <p:extLst>
      <p:ext uri="{BB962C8B-B14F-4D97-AF65-F5344CB8AC3E}">
        <p14:creationId xmlns:p14="http://schemas.microsoft.com/office/powerpoint/2010/main" val="4072329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some additional steps</a:t>
            </a:r>
            <a:r>
              <a:rPr lang="en-US" baseline="0" dirty="0" smtClean="0"/>
              <a:t> to protect your privacy on your phones, your data, and your privacy.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63</a:t>
            </a:fld>
            <a:endParaRPr lang="en-US"/>
          </a:p>
        </p:txBody>
      </p:sp>
    </p:spTree>
    <p:extLst>
      <p:ext uri="{BB962C8B-B14F-4D97-AF65-F5344CB8AC3E}">
        <p14:creationId xmlns:p14="http://schemas.microsoft.com/office/powerpoint/2010/main" val="3445716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This activity is designed to give participants a chance to learn about Kenyan apps.</a:t>
            </a:r>
            <a:endParaRPr lang="en-US" b="0" dirty="0" smtClean="0">
              <a:effectLst/>
            </a:endParaRPr>
          </a:p>
          <a:p>
            <a:pPr rtl="0"/>
            <a:r>
              <a:rPr lang="en-US" b="0" dirty="0" smtClean="0">
                <a:effectLst/>
              </a:rPr>
              <a:t/>
            </a:r>
            <a:br>
              <a:rPr lang="en-US" b="0" dirty="0" smtClean="0">
                <a:effectLst/>
              </a:rPr>
            </a:br>
            <a:r>
              <a:rPr lang="en-US" dirty="0"/>
              <a:t>Show the list of pre-made Kenyan apps. Ask if the list is missing any apps that participants have heard about. If so, add the app to small piece of paper. </a:t>
            </a:r>
            <a:endParaRPr lang="en-US" b="0" dirty="0" smtClean="0">
              <a:effectLst/>
            </a:endParaRPr>
          </a:p>
          <a:p>
            <a:pPr rtl="0"/>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64</a:t>
            </a:fld>
            <a:endParaRPr lang="en-US"/>
          </a:p>
        </p:txBody>
      </p:sp>
    </p:spTree>
    <p:extLst>
      <p:ext uri="{BB962C8B-B14F-4D97-AF65-F5344CB8AC3E}">
        <p14:creationId xmlns:p14="http://schemas.microsoft.com/office/powerpoint/2010/main" val="355859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en-US" dirty="0"/>
              <a:t>Go around the room and have everyone take a piece of paper with an app name. Pair people up. As a pair, pick one app and go to the Google Play store and look up that app on their phone. </a:t>
            </a:r>
            <a:endParaRPr lang="en-US" b="0" dirty="0" smtClean="0">
              <a:effectLst/>
            </a:endParaRPr>
          </a:p>
          <a:p>
            <a:pPr rtl="0" fontAlgn="base"/>
            <a:r>
              <a:rPr lang="en-US" b="0" dirty="0" smtClean="0">
                <a:effectLst/>
              </a:rPr>
              <a:t/>
            </a:r>
            <a:br>
              <a:rPr lang="en-US" b="0" dirty="0" smtClean="0">
                <a:effectLst/>
              </a:rPr>
            </a:br>
            <a:r>
              <a:rPr lang="en-US" dirty="0"/>
              <a:t>Check the description. What does this app do?</a:t>
            </a:r>
          </a:p>
          <a:p>
            <a:pPr rtl="0" fontAlgn="base"/>
            <a:r>
              <a:rPr lang="en-US" dirty="0"/>
              <a:t>Check the comments and ratings. What do people think of the app?</a:t>
            </a:r>
          </a:p>
          <a:p>
            <a:pPr rtl="0" fontAlgn="base"/>
            <a:r>
              <a:rPr lang="en-US" dirty="0"/>
              <a:t>Look for any safety or privacy concerns. Do the permissions make sense for what the app does?</a:t>
            </a:r>
          </a:p>
          <a:p>
            <a:pPr rtl="0" fontAlgn="base"/>
            <a:r>
              <a:rPr lang="en-US" dirty="0"/>
              <a:t>Check the app size. How much space is needed on your phone?</a:t>
            </a:r>
          </a:p>
          <a:p>
            <a:pPr rtl="0" fontAlgn="base"/>
            <a:r>
              <a:rPr lang="en-US" dirty="0"/>
              <a:t>(If they think it’s safe to do so) Download the app.</a:t>
            </a:r>
          </a:p>
          <a:p>
            <a:pPr rtl="0" fontAlgn="base"/>
            <a:r>
              <a:rPr lang="en-US" dirty="0"/>
              <a:t>Install the app.</a:t>
            </a:r>
          </a:p>
          <a:p>
            <a:pPr rtl="0" fontAlgn="base"/>
            <a:r>
              <a:rPr lang="en-US" dirty="0"/>
              <a:t>Test the app. How well does it work? </a:t>
            </a:r>
          </a:p>
          <a:p>
            <a:pPr rtl="0"/>
            <a:r>
              <a:rPr lang="en-US" b="0" dirty="0" smtClean="0">
                <a:effectLst/>
              </a:rPr>
              <a:t/>
            </a:r>
            <a:br>
              <a:rPr lang="en-US" b="0" dirty="0" smtClean="0">
                <a:effectLst/>
              </a:rPr>
            </a:br>
            <a:r>
              <a:rPr lang="en-US" dirty="0"/>
              <a:t>On a large sheet of paper, have the pair write the name of the app and take notes on what they discover. After they finish analyzing one app, they can move onto the next app. Tape the paper with the notes about the app on the wall of the room. If they finish with both apps before everyone else is done, have the pair choose another app. </a:t>
            </a:r>
            <a:endParaRPr lang="en-US" b="0" dirty="0" smtClean="0">
              <a:effectLst/>
            </a:endParaRPr>
          </a:p>
          <a:p>
            <a:pPr rtl="0"/>
            <a:r>
              <a:rPr lang="en-US" b="0" dirty="0" smtClean="0">
                <a:effectLst/>
              </a:rPr>
              <a:t/>
            </a:r>
            <a:br>
              <a:rPr lang="en-US" b="0" dirty="0" smtClean="0">
                <a:effectLst/>
              </a:rPr>
            </a:br>
            <a:r>
              <a:rPr lang="en-US" dirty="0"/>
              <a:t>With 10 minutes left, ask participants to share any thoughts or discoveries they had while doing the exercise. Ask for the volunteers to present an app to the rest of the class. Encourage the participants to check out all of the findings on the apps during the rest of the day.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65</a:t>
            </a:fld>
            <a:endParaRPr lang="en-US"/>
          </a:p>
        </p:txBody>
      </p:sp>
    </p:spTree>
    <p:extLst>
      <p:ext uri="{BB962C8B-B14F-4D97-AF65-F5344CB8AC3E}">
        <p14:creationId xmlns:p14="http://schemas.microsoft.com/office/powerpoint/2010/main" val="1314460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Ask the class what respondents are interested in accomplishing using their phones. Write down their ideas and suggestions on a large piece of paper in the front of the room. Then, working in pairs, have participants work on accomplishing one of their goals. As the instructor, move around the room helping people as needed. Remind the class - </a:t>
            </a:r>
            <a:endParaRPr lang="en-US" b="0" dirty="0" smtClean="0">
              <a:effectLst/>
            </a:endParaRPr>
          </a:p>
          <a:p>
            <a:pPr rtl="0" fontAlgn="base"/>
            <a:r>
              <a:rPr lang="en-US" dirty="0"/>
              <a:t>Check the description.</a:t>
            </a:r>
          </a:p>
          <a:p>
            <a:pPr rtl="0" fontAlgn="base"/>
            <a:r>
              <a:rPr lang="en-US" dirty="0"/>
              <a:t>Check the ratings (check how many rated it).</a:t>
            </a:r>
          </a:p>
          <a:p>
            <a:pPr rtl="0" fontAlgn="base"/>
            <a:r>
              <a:rPr lang="en-US" dirty="0"/>
              <a:t>Check the reviews.</a:t>
            </a:r>
          </a:p>
          <a:p>
            <a:pPr rtl="0" fontAlgn="base"/>
            <a:r>
              <a:rPr lang="en-US" dirty="0"/>
              <a:t>Check the phone storage(check app size ).</a:t>
            </a:r>
          </a:p>
          <a:p>
            <a:pPr rtl="0" fontAlgn="base"/>
            <a:r>
              <a:rPr lang="en-US" dirty="0"/>
              <a:t>Check privacy permissions</a:t>
            </a:r>
          </a:p>
          <a:p>
            <a:pPr rtl="0" fontAlgn="base"/>
            <a:r>
              <a:rPr lang="en-US" dirty="0"/>
              <a:t>Download and install app.</a:t>
            </a:r>
          </a:p>
          <a:p>
            <a:pPr rtl="0" fontAlgn="base"/>
            <a:r>
              <a:rPr lang="en-US" dirty="0"/>
              <a:t>Check for existing updates.</a:t>
            </a:r>
          </a:p>
          <a:p>
            <a:pPr rtl="0"/>
            <a:r>
              <a:rPr lang="en-US" b="0" dirty="0" smtClean="0">
                <a:effectLst/>
              </a:rPr>
              <a:t/>
            </a:r>
            <a:br>
              <a:rPr lang="en-US" b="0" dirty="0" smtClean="0">
                <a:effectLst/>
              </a:rPr>
            </a:br>
            <a:r>
              <a:rPr lang="en-US" dirty="0"/>
              <a:t>Adapted from Mozilla | </a:t>
            </a:r>
            <a:r>
              <a:rPr lang="en-US" u="sng" dirty="0">
                <a:hlinkClick r:id="rId3"/>
              </a:rPr>
              <a:t>What’s Possible Online?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66</a:t>
            </a:fld>
            <a:endParaRPr lang="en-US"/>
          </a:p>
        </p:txBody>
      </p:sp>
    </p:spTree>
    <p:extLst>
      <p:ext uri="{BB962C8B-B14F-4D97-AF65-F5344CB8AC3E}">
        <p14:creationId xmlns:p14="http://schemas.microsoft.com/office/powerpoint/2010/main" val="1251203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67</a:t>
            </a:fld>
            <a:endParaRPr lang="en-US"/>
          </a:p>
        </p:txBody>
      </p:sp>
    </p:spTree>
    <p:extLst>
      <p:ext uri="{BB962C8B-B14F-4D97-AF65-F5344CB8AC3E}">
        <p14:creationId xmlns:p14="http://schemas.microsoft.com/office/powerpoint/2010/main" val="2931193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68</a:t>
            </a:fld>
            <a:endParaRPr lang="en-US"/>
          </a:p>
        </p:txBody>
      </p:sp>
    </p:spTree>
    <p:extLst>
      <p:ext uri="{BB962C8B-B14F-4D97-AF65-F5344CB8AC3E}">
        <p14:creationId xmlns:p14="http://schemas.microsoft.com/office/powerpoint/2010/main" val="1458120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Introduce to the class that at the end of module, the class will have a better understanding of the different ways they can use their smartphones to conduct research and acquire new information from credible sources. Explain to the participants that this module will be very hands-on, and that for the majority of the lecture the participants will be working in groups or by themselves to apply what they have learned about what their smartphone can do and how their smartphone can work for them. </a:t>
            </a:r>
            <a:endParaRPr lang="en-US" b="0" dirty="0" smtClean="0">
              <a:effectLst/>
            </a:endParaRPr>
          </a:p>
          <a:p>
            <a:pPr rtl="0"/>
            <a:r>
              <a:rPr lang="en-US" b="0" dirty="0" smtClean="0">
                <a:effectLst/>
              </a:rPr>
              <a:t/>
            </a:r>
            <a:br>
              <a:rPr lang="en-US" b="0" dirty="0" smtClean="0">
                <a:effectLst/>
              </a:rPr>
            </a:br>
            <a:r>
              <a:rPr lang="en-US" dirty="0"/>
              <a:t>Pause to answer any questions. </a:t>
            </a:r>
            <a:endParaRPr lang="en-US" b="0" dirty="0" smtClean="0">
              <a:effectLst/>
            </a:endParaRPr>
          </a:p>
          <a:p>
            <a:pPr rtl="0"/>
            <a:r>
              <a:rPr lang="en-US" b="0" dirty="0" smtClean="0">
                <a:effectLst/>
              </a:rPr>
              <a:t/>
            </a:r>
            <a:br>
              <a:rPr lang="en-US" b="0" dirty="0" smtClean="0">
                <a:effectLst/>
              </a:rPr>
            </a:br>
            <a:r>
              <a:rPr lang="en-US" dirty="0"/>
              <a:t>Take some time to review content from the previous module by offering a problem to the participants to solve using their newly acquired smartphone skills.  If you were a farmer trying to sell a few kilos of passion fruits, how could you use your mobile phone to find a buyer?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69</a:t>
            </a:fld>
            <a:endParaRPr lang="en-US"/>
          </a:p>
        </p:txBody>
      </p:sp>
    </p:spTree>
    <p:extLst>
      <p:ext uri="{BB962C8B-B14F-4D97-AF65-F5344CB8AC3E}">
        <p14:creationId xmlns:p14="http://schemas.microsoft.com/office/powerpoint/2010/main" val="34786507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Module 3: Act it out</a:t>
            </a:r>
            <a:endParaRPr lang="en-US" b="0" dirty="0" smtClean="0">
              <a:effectLst/>
            </a:endParaRPr>
          </a:p>
          <a:p>
            <a:pPr rtl="0"/>
            <a:r>
              <a:rPr lang="en-US" dirty="0"/>
              <a:t>(From Mozilla DSO, </a:t>
            </a:r>
            <a:r>
              <a:rPr lang="en-US" u="sng" dirty="0">
                <a:hlinkClick r:id="rId3"/>
              </a:rPr>
              <a:t>All About Accounts</a:t>
            </a:r>
            <a:r>
              <a:rPr lang="en-US" dirty="0"/>
              <a:t>) </a:t>
            </a:r>
            <a:endParaRPr lang="en-US" b="0" dirty="0" smtClean="0">
              <a:effectLst/>
            </a:endParaRPr>
          </a:p>
          <a:p>
            <a:pPr rtl="0"/>
            <a:r>
              <a:rPr lang="en-US" dirty="0"/>
              <a:t>Purpose: To understand how people are putting what they’ve learned into practice.</a:t>
            </a:r>
            <a:endParaRPr lang="en-US" b="0" dirty="0" smtClean="0">
              <a:effectLst/>
            </a:endParaRPr>
          </a:p>
          <a:p>
            <a:pPr rtl="0" fontAlgn="base"/>
            <a:r>
              <a:rPr lang="en-US" dirty="0"/>
              <a:t>Each person will explain one thing they’ve done with their smartphone since the yesterday without speaking, drawing, or writing (singing is allowed). Participants can use these icons [link to big, printable icons] to assist with referencing specific apps or phone functionality (e.g. </a:t>
            </a:r>
            <a:r>
              <a:rPr lang="en-US" dirty="0" err="1"/>
              <a:t>WiFi</a:t>
            </a:r>
            <a:r>
              <a:rPr lang="en-US" dirty="0"/>
              <a:t> or WhatsApp).</a:t>
            </a:r>
          </a:p>
          <a:p>
            <a:pPr rtl="0" fontAlgn="base"/>
            <a:r>
              <a:rPr lang="en-US" dirty="0"/>
              <a:t>Act out examples like, “Used WhatsApp to talk with my grandmother about her fig tree.” “Got a really weird app from my friend over Flash Share that broke my phone.”</a:t>
            </a:r>
          </a:p>
          <a:p>
            <a:pPr rtl="0" fontAlgn="base"/>
            <a:r>
              <a:rPr lang="en-US" dirty="0"/>
              <a:t>While one person is acting, everyone can try to guess what they did.</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70</a:t>
            </a:fld>
            <a:endParaRPr lang="en-US"/>
          </a:p>
        </p:txBody>
      </p:sp>
    </p:spTree>
    <p:extLst>
      <p:ext uri="{BB962C8B-B14F-4D97-AF65-F5344CB8AC3E}">
        <p14:creationId xmlns:p14="http://schemas.microsoft.com/office/powerpoint/2010/main" val="351663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Internet and WWW</a:t>
            </a:r>
          </a:p>
          <a:p>
            <a:endParaRPr lang="en-US" dirty="0"/>
          </a:p>
          <a:p>
            <a:pPr rtl="0"/>
            <a:r>
              <a:rPr lang="en-US" dirty="0"/>
              <a:t>Now that the participants understand ICTs, it is important to review what the internet is. Before providing a definition, facilitate a discussion with participants by asking the following: </a:t>
            </a:r>
          </a:p>
          <a:p>
            <a:pPr rtl="0"/>
            <a:endParaRPr lang="en-US" dirty="0"/>
          </a:p>
          <a:p>
            <a:pPr rtl="0"/>
            <a:r>
              <a:rPr lang="en-US" dirty="0"/>
              <a:t>Now that the participants understand ICTs, it is important to review what the internet is. Before providing a definition, facilitate a discussion with participants by asking the following: </a:t>
            </a:r>
            <a:endParaRPr lang="en-US" b="0" dirty="0" smtClean="0">
              <a:effectLst/>
            </a:endParaRPr>
          </a:p>
          <a:p>
            <a:pPr rtl="0" fontAlgn="base"/>
            <a:r>
              <a:rPr lang="en-US" b="0" dirty="0" smtClean="0">
                <a:effectLst/>
              </a:rPr>
              <a:t/>
            </a:r>
            <a:br>
              <a:rPr lang="en-US" b="0" dirty="0" smtClean="0">
                <a:effectLst/>
              </a:rPr>
            </a:br>
            <a:r>
              <a:rPr lang="en-US" dirty="0"/>
              <a:t>What is the internet? What do people do with the internet? </a:t>
            </a:r>
          </a:p>
          <a:p>
            <a:pPr rtl="0" fontAlgn="base"/>
            <a:r>
              <a:rPr lang="en-US" b="0" dirty="0" smtClean="0">
                <a:effectLst/>
              </a:rPr>
              <a:t/>
            </a:r>
            <a:br>
              <a:rPr lang="en-US" b="0" dirty="0" smtClean="0">
                <a:effectLst/>
              </a:rPr>
            </a:br>
            <a:r>
              <a:rPr lang="en-US" dirty="0"/>
              <a:t>What do you use the internet for? Share an example with the group. </a:t>
            </a:r>
          </a:p>
          <a:p>
            <a:pPr rtl="0"/>
            <a:r>
              <a:rPr lang="en-US" b="0" dirty="0" smtClean="0">
                <a:effectLst/>
              </a:rPr>
              <a:t/>
            </a:r>
            <a:br>
              <a:rPr lang="en-US" b="0" dirty="0" smtClean="0">
                <a:effectLst/>
              </a:rPr>
            </a:br>
            <a:r>
              <a:rPr lang="en-US" b="0" dirty="0" smtClean="0">
                <a:effectLst/>
              </a:rPr>
              <a:t/>
            </a:r>
            <a:br>
              <a:rPr lang="en-US" b="0" dirty="0" smtClean="0">
                <a:effectLst/>
              </a:rPr>
            </a:b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a:t>
            </a:fld>
            <a:endParaRPr lang="en-US"/>
          </a:p>
        </p:txBody>
      </p:sp>
    </p:spTree>
    <p:extLst>
      <p:ext uri="{BB962C8B-B14F-4D97-AF65-F5344CB8AC3E}">
        <p14:creationId xmlns:p14="http://schemas.microsoft.com/office/powerpoint/2010/main" val="21025715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Database: a collection of information that is organized so it can easily be accessed, managed, and updated. </a:t>
            </a:r>
          </a:p>
          <a:p>
            <a:pPr rtl="0"/>
            <a:r>
              <a:rPr lang="en-US" b="0" dirty="0" smtClean="0">
                <a:effectLst/>
              </a:rPr>
              <a:t/>
            </a:r>
            <a:br>
              <a:rPr lang="en-US" b="0" dirty="0" smtClean="0">
                <a:effectLst/>
              </a:rPr>
            </a:br>
            <a:r>
              <a:rPr lang="en-US" dirty="0"/>
              <a:t>Explain further that a research database contains a collection of articles, journals, books, transcripts, and conference papers. These items have all been verified, and usually are reviewed by other researchers, such as university professors or research fellows. </a:t>
            </a:r>
            <a:endParaRPr lang="en-US" b="0" dirty="0" smtClean="0">
              <a:effectLst/>
            </a:endParaRPr>
          </a:p>
          <a:p>
            <a:pPr rtl="0"/>
            <a:r>
              <a:rPr lang="en-US" b="0" dirty="0" smtClean="0">
                <a:effectLst/>
              </a:rPr>
              <a:t/>
            </a:r>
            <a:br>
              <a:rPr lang="en-US" b="0" dirty="0" smtClean="0">
                <a:effectLst/>
              </a:rPr>
            </a:br>
            <a:r>
              <a:rPr lang="en-US" dirty="0"/>
              <a:t>Ask the participants, what would the benefits of looking for information on a research database be over just conducting a web search? When would you use a database over a web search?</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71</a:t>
            </a:fld>
            <a:endParaRPr lang="en-US"/>
          </a:p>
        </p:txBody>
      </p:sp>
    </p:spTree>
    <p:extLst>
      <p:ext uri="{BB962C8B-B14F-4D97-AF65-F5344CB8AC3E}">
        <p14:creationId xmlns:p14="http://schemas.microsoft.com/office/powerpoint/2010/main" val="1868658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What is a library database?</a:t>
            </a:r>
            <a:endParaRPr lang="en-US" b="1" dirty="0" smtClean="0">
              <a:effectLst/>
            </a:endParaRPr>
          </a:p>
          <a:p>
            <a:pPr rtl="0" fontAlgn="base"/>
            <a:r>
              <a:rPr lang="en-US" dirty="0"/>
              <a:t>Library databases contain information from published works.</a:t>
            </a:r>
          </a:p>
          <a:p>
            <a:pPr lvl="1" rtl="0" fontAlgn="base"/>
            <a:r>
              <a:rPr lang="en-US" dirty="0"/>
              <a:t>Examples: Magazine and newspaper </a:t>
            </a:r>
            <a:r>
              <a:rPr lang="en-US" dirty="0" err="1"/>
              <a:t>articles,encyclopedias</a:t>
            </a:r>
            <a:r>
              <a:rPr lang="en-US" dirty="0"/>
              <a:t> and other reference books.</a:t>
            </a:r>
          </a:p>
          <a:p>
            <a:pPr rtl="0" fontAlgn="base"/>
            <a:r>
              <a:rPr lang="en-US" dirty="0"/>
              <a:t>Library databases are searchable.</a:t>
            </a:r>
          </a:p>
          <a:p>
            <a:pPr lvl="1" rtl="0" fontAlgn="base"/>
            <a:r>
              <a:rPr lang="en-US" dirty="0"/>
              <a:t>By Keywords, Subject, Author, Magazine Title, Date, etc.</a:t>
            </a:r>
          </a:p>
          <a:p>
            <a:pPr rtl="0" fontAlgn="base"/>
            <a:r>
              <a:rPr lang="en-US" dirty="0"/>
              <a:t>Library databases provide citation information.</a:t>
            </a:r>
          </a:p>
          <a:p>
            <a:pPr lvl="1" rtl="0" fontAlgn="base"/>
            <a:r>
              <a:rPr lang="en-US" dirty="0"/>
              <a:t>Author, if available</a:t>
            </a:r>
          </a:p>
          <a:p>
            <a:pPr lvl="1" rtl="0" fontAlgn="base"/>
            <a:r>
              <a:rPr lang="en-US" dirty="0"/>
              <a:t>Title of Article</a:t>
            </a:r>
          </a:p>
          <a:p>
            <a:pPr lvl="1" rtl="0" fontAlgn="base"/>
            <a:r>
              <a:rPr lang="en-US" dirty="0"/>
              <a:t>Publication (Title of Magazine, Newspaper, or Reference Book)</a:t>
            </a:r>
          </a:p>
          <a:p>
            <a:pPr lvl="1" rtl="0" fontAlgn="base"/>
            <a:r>
              <a:rPr lang="en-US" dirty="0"/>
              <a:t>Publisher</a:t>
            </a:r>
          </a:p>
          <a:p>
            <a:pPr lvl="1" rtl="0" fontAlgn="base"/>
            <a:r>
              <a:rPr lang="en-US" dirty="0"/>
              <a:t>Date of Publication</a:t>
            </a:r>
          </a:p>
          <a:p>
            <a:pPr rtl="0" fontAlgn="base"/>
            <a:r>
              <a:rPr lang="en-US" dirty="0"/>
              <a:t>Library databases often contain full-text articles.</a:t>
            </a:r>
          </a:p>
          <a:p>
            <a:pPr lvl="1" rtl="0" fontAlgn="base"/>
            <a:r>
              <a:rPr lang="en-US" dirty="0"/>
              <a:t>You can print or email an entire article.</a:t>
            </a:r>
          </a:p>
          <a:p>
            <a:pPr rtl="0" fontAlgn="base"/>
            <a:r>
              <a:rPr lang="en-US" dirty="0"/>
              <a:t>There are different kinds of library databases</a:t>
            </a:r>
          </a:p>
          <a:p>
            <a:pPr lvl="1" rtl="0" fontAlgn="base"/>
            <a:r>
              <a:rPr lang="en-US" dirty="0"/>
              <a:t>For specific topics. Examples: Biography Resource Center , New Book of Popular Science</a:t>
            </a:r>
          </a:p>
          <a:p>
            <a:pPr lvl="1" rtl="0" fontAlgn="base"/>
            <a:r>
              <a:rPr lang="en-US" dirty="0"/>
              <a:t>For general topics Examples: ProQuest, World Book Online</a:t>
            </a: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72</a:t>
            </a:fld>
            <a:endParaRPr lang="en-US"/>
          </a:p>
        </p:txBody>
      </p:sp>
    </p:spTree>
    <p:extLst>
      <p:ext uri="{BB962C8B-B14F-4D97-AF65-F5344CB8AC3E}">
        <p14:creationId xmlns:p14="http://schemas.microsoft.com/office/powerpoint/2010/main" val="27739177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Ask </a:t>
            </a:r>
            <a:r>
              <a:rPr lang="en-US" dirty="0"/>
              <a:t>how is a library database different from a website?</a:t>
            </a:r>
            <a:endParaRPr lang="en-US" b="0" dirty="0" smtClean="0">
              <a:effectLst/>
            </a:endParaRPr>
          </a:p>
          <a:p>
            <a:r>
              <a:rPr lang="en-US" dirty="0" smtClean="0"/>
              <a:t/>
            </a:r>
            <a:br>
              <a:rPr lang="en-US" dirty="0" smtClean="0"/>
            </a:br>
            <a:r>
              <a:rPr lang="en-US" dirty="0" smtClean="0"/>
              <a:t>Any other differences?</a:t>
            </a:r>
          </a:p>
          <a:p>
            <a:endParaRPr lang="en-US" b="1" dirty="0" smtClean="0"/>
          </a:p>
          <a:p>
            <a:pPr defTabSz="465887">
              <a:defRPr/>
            </a:pPr>
            <a:r>
              <a:rPr lang="en-US" dirty="0"/>
              <a:t>Then, say that we will look at a few example open databases today as a class.</a:t>
            </a:r>
            <a:endParaRPr lang="en-US" dirty="0" smtClean="0"/>
          </a:p>
          <a:p>
            <a:endParaRPr lang="en-US" b="1"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73</a:t>
            </a:fld>
            <a:endParaRPr lang="en-US"/>
          </a:p>
        </p:txBody>
      </p:sp>
    </p:spTree>
    <p:extLst>
      <p:ext uri="{BB962C8B-B14F-4D97-AF65-F5344CB8AC3E}">
        <p14:creationId xmlns:p14="http://schemas.microsoft.com/office/powerpoint/2010/main" val="2344911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the participants that we will not be using the apps, but rather exploring the websites on their mobile phones. </a:t>
            </a:r>
          </a:p>
          <a:p>
            <a:endParaRPr lang="en-US" dirty="0"/>
          </a:p>
          <a:p>
            <a:r>
              <a:rPr lang="en-US" dirty="0"/>
              <a:t>Then, say that we will look at a few example open e-resources and databases today as a class. Stress that this will be a bit challenging – not all e-resources are optimized for use with mobile phones. However, it’s good to experience trying to do research this way – not everyone has access to a PC when they need it. </a:t>
            </a:r>
          </a:p>
        </p:txBody>
      </p:sp>
      <p:sp>
        <p:nvSpPr>
          <p:cNvPr id="4" name="Slide Number Placeholder 3"/>
          <p:cNvSpPr>
            <a:spLocks noGrp="1"/>
          </p:cNvSpPr>
          <p:nvPr>
            <p:ph type="sldNum" sz="quarter" idx="10"/>
          </p:nvPr>
        </p:nvSpPr>
        <p:spPr/>
        <p:txBody>
          <a:bodyPr/>
          <a:lstStyle/>
          <a:p>
            <a:fld id="{13FB7377-4198-2644-BF8E-719006AEDC0F}" type="slidenum">
              <a:rPr lang="en-US" smtClean="0"/>
              <a:pPr/>
              <a:t>74</a:t>
            </a:fld>
            <a:endParaRPr lang="en-US"/>
          </a:p>
        </p:txBody>
      </p:sp>
    </p:spTree>
    <p:extLst>
      <p:ext uri="{BB962C8B-B14F-4D97-AF65-F5344CB8AC3E}">
        <p14:creationId xmlns:p14="http://schemas.microsoft.com/office/powerpoint/2010/main" val="21512980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Go to KNLS website (or show an image of it) and go to the e-resources pages. Show that there are subscription and open resources. Ask what “open” means. In order to use subscription databases, you need to be at KNLS library location.</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75</a:t>
            </a:fld>
            <a:endParaRPr lang="en-US"/>
          </a:p>
        </p:txBody>
      </p:sp>
    </p:spTree>
    <p:extLst>
      <p:ext uri="{BB962C8B-B14F-4D97-AF65-F5344CB8AC3E}">
        <p14:creationId xmlns:p14="http://schemas.microsoft.com/office/powerpoint/2010/main" val="1891880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 is some of the E-Resources</a:t>
            </a:r>
            <a:r>
              <a:rPr lang="en-US" baseline="0" dirty="0" smtClean="0"/>
              <a:t> – some of which are open. On the right is screen shot of the open resources. Almost all of them offer unrestricted full-text access to information.</a:t>
            </a: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76</a:t>
            </a:fld>
            <a:endParaRPr lang="en-US"/>
          </a:p>
        </p:txBody>
      </p:sp>
    </p:spTree>
    <p:extLst>
      <p:ext uri="{BB962C8B-B14F-4D97-AF65-F5344CB8AC3E}">
        <p14:creationId xmlns:p14="http://schemas.microsoft.com/office/powerpoint/2010/main" val="3296212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Let’s explore the World Bank Open Knowledge Repository. It’s on the open e-resources page. It’s from the World Bank and hosts their publications and data. I’m interested in reports about agriculture in Kenya.</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77</a:t>
            </a:fld>
            <a:endParaRPr lang="en-US"/>
          </a:p>
        </p:txBody>
      </p:sp>
    </p:spTree>
    <p:extLst>
      <p:ext uri="{BB962C8B-B14F-4D97-AF65-F5344CB8AC3E}">
        <p14:creationId xmlns:p14="http://schemas.microsoft.com/office/powerpoint/2010/main" val="2519138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 can use advanced search</a:t>
            </a:r>
          </a:p>
        </p:txBody>
      </p:sp>
      <p:sp>
        <p:nvSpPr>
          <p:cNvPr id="4" name="Slide Number Placeholder 3"/>
          <p:cNvSpPr>
            <a:spLocks noGrp="1"/>
          </p:cNvSpPr>
          <p:nvPr>
            <p:ph type="sldNum" sz="quarter" idx="10"/>
          </p:nvPr>
        </p:nvSpPr>
        <p:spPr/>
        <p:txBody>
          <a:bodyPr/>
          <a:lstStyle/>
          <a:p>
            <a:fld id="{13FB7377-4198-2644-BF8E-719006AEDC0F}" type="slidenum">
              <a:rPr lang="en-US" smtClean="0"/>
              <a:pPr/>
              <a:t>78</a:t>
            </a:fld>
            <a:endParaRPr lang="en-US"/>
          </a:p>
        </p:txBody>
      </p:sp>
    </p:spTree>
    <p:extLst>
      <p:ext uri="{BB962C8B-B14F-4D97-AF65-F5344CB8AC3E}">
        <p14:creationId xmlns:p14="http://schemas.microsoft.com/office/powerpoint/2010/main" val="4164968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Now it’s your turn. Explore the KNLS e-resources. See what’s available. What’s open. What’s not. How difficult it’s to explore the sites on your phone.</a:t>
            </a:r>
            <a:endParaRPr lang="en-US" b="0" dirty="0" smtClean="0">
              <a:effectLst/>
            </a:endParaRPr>
          </a:p>
          <a:p>
            <a:pPr rtl="0"/>
            <a:r>
              <a:rPr lang="en-US" b="0" dirty="0" smtClean="0">
                <a:effectLst/>
              </a:rPr>
              <a:t/>
            </a:r>
            <a:br>
              <a:rPr lang="en-US" b="0" dirty="0" smtClean="0">
                <a:effectLst/>
              </a:rPr>
            </a:br>
            <a:r>
              <a:rPr lang="en-US" dirty="0"/>
              <a:t>Open a few and review them with the participants. Does this look credible? Where is the source from? When was it published? How do the type of sources influence what search terms you use?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79</a:t>
            </a:fld>
            <a:endParaRPr lang="en-US"/>
          </a:p>
        </p:txBody>
      </p:sp>
    </p:spTree>
    <p:extLst>
      <p:ext uri="{BB962C8B-B14F-4D97-AF65-F5344CB8AC3E}">
        <p14:creationId xmlns:p14="http://schemas.microsoft.com/office/powerpoint/2010/main" val="1004827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Briefly review key concepts identified, pause to answer any questions.</a:t>
            </a:r>
            <a:endParaRPr lang="en-US" b="0" dirty="0" smtClean="0">
              <a:effectLst/>
            </a:endParaRPr>
          </a:p>
          <a:p>
            <a:pPr rtl="0"/>
            <a:r>
              <a:rPr lang="en-US" dirty="0" smtClean="0"/>
              <a:t/>
            </a:r>
            <a:br>
              <a:rPr lang="en-US" dirty="0" smtClean="0"/>
            </a:br>
            <a:r>
              <a:rPr lang="en-US" dirty="0"/>
              <a:t>Explain that concludes our formal lessons in the workshop.  After this last activity, we’ll host an informal “help desk” until the end of the day. You can use it as a time to ask questions and get help on any of the topics from your classmates or instructors.</a:t>
            </a:r>
            <a:endParaRPr lang="en-US" b="0" dirty="0" smtClean="0">
              <a:effectLst/>
            </a:endParaRPr>
          </a:p>
          <a:p>
            <a:pPr rtl="0"/>
            <a:r>
              <a:rPr lang="en-US" b="0" dirty="0" smtClean="0">
                <a:effectLst/>
              </a:rPr>
              <a:t/>
            </a:r>
            <a:br>
              <a:rPr lang="en-US" b="0" dirty="0" smtClean="0">
                <a:effectLst/>
              </a:rPr>
            </a:br>
            <a:r>
              <a:rPr lang="en-US" dirty="0"/>
              <a:t>Say that we’ve covered a lot of ground in the last couple of days. Before we go, think of something you learned and something you’ll do after the workshop is over. Write these down and then share with a partner. </a:t>
            </a:r>
            <a:endParaRPr lang="en-US" b="0" dirty="0" smtClean="0">
              <a:effectLst/>
            </a:endParaRPr>
          </a:p>
          <a:p>
            <a:pPr rtl="0"/>
            <a:r>
              <a:rPr lang="en-US" b="0" dirty="0" smtClean="0">
                <a:effectLst/>
              </a:rPr>
              <a:t/>
            </a:r>
            <a:br>
              <a:rPr lang="en-US" b="0" dirty="0" smtClean="0">
                <a:effectLst/>
              </a:rPr>
            </a:br>
            <a:r>
              <a:rPr lang="en-US" dirty="0"/>
              <a:t>After they’ve had time to share with a partner, ask if anyone wants to share with the rest of the group.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81</a:t>
            </a:fld>
            <a:endParaRPr lang="en-US"/>
          </a:p>
        </p:txBody>
      </p:sp>
    </p:spTree>
    <p:extLst>
      <p:ext uri="{BB962C8B-B14F-4D97-AF65-F5344CB8AC3E}">
        <p14:creationId xmlns:p14="http://schemas.microsoft.com/office/powerpoint/2010/main" val="321426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Then, provide the following definition: </a:t>
            </a:r>
            <a:endParaRPr lang="en-US" b="0" dirty="0" smtClean="0">
              <a:effectLst/>
            </a:endParaRPr>
          </a:p>
          <a:p>
            <a:pPr rtl="0" fontAlgn="base"/>
            <a:r>
              <a:rPr lang="en-US" b="0" dirty="0" smtClean="0">
                <a:effectLst/>
              </a:rPr>
              <a:t/>
            </a:r>
            <a:br>
              <a:rPr lang="en-US" b="0" dirty="0" smtClean="0">
                <a:effectLst/>
              </a:rPr>
            </a:br>
            <a:r>
              <a:rPr lang="en-US" b="1" dirty="0"/>
              <a:t>The internet</a:t>
            </a:r>
            <a:r>
              <a:rPr lang="en-US" dirty="0"/>
              <a:t> is a network of millions of computers around the world connected to each other with phone lines, satellites, and cables. It gives you access to a huge range of information and services and it is growing all the time. (</a:t>
            </a:r>
            <a:r>
              <a:rPr lang="en-US" i="1" dirty="0"/>
              <a:t>Mozilla Digital Skills Observatory, T</a:t>
            </a:r>
            <a:r>
              <a:rPr lang="en-US" i="1" u="sng" dirty="0">
                <a:hlinkClick r:id="rId3"/>
              </a:rPr>
              <a:t>he Smartphone </a:t>
            </a:r>
            <a:r>
              <a:rPr lang="en-US" i="1" u="sng" dirty="0" err="1">
                <a:hlinkClick r:id="rId3"/>
              </a:rPr>
              <a:t>EcoSystem</a:t>
            </a:r>
            <a:r>
              <a:rPr lang="en-US" i="1" dirty="0"/>
              <a:t>)</a:t>
            </a:r>
            <a:endParaRPr lang="en-US" dirty="0"/>
          </a:p>
          <a:p>
            <a:pPr rtl="0"/>
            <a:r>
              <a:rPr lang="en-US" b="0" dirty="0" smtClean="0">
                <a:effectLst/>
              </a:rPr>
              <a:t/>
            </a:r>
            <a:br>
              <a:rPr lang="en-US" b="0" dirty="0" smtClean="0">
                <a:effectLst/>
              </a:rPr>
            </a:br>
            <a:r>
              <a:rPr lang="en-US" dirty="0"/>
              <a:t>Internet Service Providers (ISPs), such as </a:t>
            </a:r>
            <a:r>
              <a:rPr lang="en-US" dirty="0" err="1"/>
              <a:t>SafariCom</a:t>
            </a:r>
            <a:r>
              <a:rPr lang="en-US" dirty="0"/>
              <a:t>, manage connectivity. </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8</a:t>
            </a:fld>
            <a:endParaRPr lang="en-US"/>
          </a:p>
        </p:txBody>
      </p:sp>
    </p:spTree>
    <p:extLst>
      <p:ext uri="{BB962C8B-B14F-4D97-AF65-F5344CB8AC3E}">
        <p14:creationId xmlns:p14="http://schemas.microsoft.com/office/powerpoint/2010/main" val="38406314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B7377-4198-2644-BF8E-719006AEDC0F}" type="slidenum">
              <a:rPr lang="en-US" smtClean="0"/>
              <a:pPr/>
              <a:t>82</a:t>
            </a:fld>
            <a:endParaRPr lang="en-US"/>
          </a:p>
        </p:txBody>
      </p:sp>
    </p:spTree>
    <p:extLst>
      <p:ext uri="{BB962C8B-B14F-4D97-AF65-F5344CB8AC3E}">
        <p14:creationId xmlns:p14="http://schemas.microsoft.com/office/powerpoint/2010/main" val="38701438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B7377-4198-2644-BF8E-719006AEDC0F}" type="slidenum">
              <a:rPr lang="en-US" smtClean="0"/>
              <a:pPr/>
              <a:t>83</a:t>
            </a:fld>
            <a:endParaRPr lang="en-US"/>
          </a:p>
        </p:txBody>
      </p:sp>
    </p:spTree>
    <p:extLst>
      <p:ext uri="{BB962C8B-B14F-4D97-AF65-F5344CB8AC3E}">
        <p14:creationId xmlns:p14="http://schemas.microsoft.com/office/powerpoint/2010/main" val="234328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Now, ask the participants what they think the world wide web is. Ask if participants have heard this term before. Solicit any original definitions they may have before providing the following: </a:t>
            </a:r>
            <a:endParaRPr lang="en-US" b="0" dirty="0" smtClean="0">
              <a:effectLst/>
            </a:endParaRPr>
          </a:p>
          <a:p>
            <a:pPr rtl="0" fontAlgn="base"/>
            <a:r>
              <a:rPr lang="en-US" b="0" dirty="0" smtClean="0">
                <a:effectLst/>
              </a:rPr>
              <a:t/>
            </a:r>
            <a:br>
              <a:rPr lang="en-US" b="0" dirty="0" smtClean="0">
                <a:effectLst/>
              </a:rPr>
            </a:br>
            <a:r>
              <a:rPr lang="en-US" b="1" dirty="0"/>
              <a:t>The Web</a:t>
            </a:r>
            <a:r>
              <a:rPr lang="en-US" dirty="0"/>
              <a:t> is a way of accessing and visualizing information on the internet. The Web is just a small part of the internet. The World Wide Web, or WWW or just “the Web” is a set of interconnected multimedia documents and resources. A web page is one location on the Web, and a series of web pages is a website. </a:t>
            </a:r>
          </a:p>
          <a:p>
            <a:pPr rtl="0"/>
            <a:r>
              <a:rPr lang="en-US" b="0" dirty="0" smtClean="0">
                <a:effectLst/>
              </a:rPr>
              <a:t/>
            </a:r>
            <a:br>
              <a:rPr lang="en-US" b="0" dirty="0" smtClean="0">
                <a:effectLst/>
              </a:rPr>
            </a:br>
            <a:r>
              <a:rPr lang="en-US" dirty="0"/>
              <a:t>Explain that most people use the term “Internet” to describe both the Internet and the World Wide Web, and in this training, we will too.</a:t>
            </a:r>
            <a:endParaRPr lang="en-US" b="0" dirty="0" smtClean="0">
              <a:effectLst/>
            </a:endParaRPr>
          </a:p>
          <a:p>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13FB7377-4198-2644-BF8E-719006AEDC0F}" type="slidenum">
              <a:rPr lang="en-US" smtClean="0"/>
              <a:pPr/>
              <a:t>9</a:t>
            </a:fld>
            <a:endParaRPr lang="en-US"/>
          </a:p>
        </p:txBody>
      </p:sp>
    </p:spTree>
    <p:extLst>
      <p:ext uri="{BB962C8B-B14F-4D97-AF65-F5344CB8AC3E}">
        <p14:creationId xmlns:p14="http://schemas.microsoft.com/office/powerpoint/2010/main" val="2983666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7"/>
            <a:ext cx="7772400" cy="1470025"/>
          </a:xfrm>
        </p:spPr>
        <p:txBody>
          <a:bodyPr/>
          <a:lstStyle/>
          <a:p>
            <a:r>
              <a:rPr lang="en-CA" dirty="0"/>
              <a:t>Click to edit Master title style</a:t>
            </a:r>
            <a:endParaRPr lang="en-US" dirty="0"/>
          </a:p>
        </p:txBody>
      </p:sp>
      <p:sp>
        <p:nvSpPr>
          <p:cNvPr id="3" name="Subtitle 2"/>
          <p:cNvSpPr>
            <a:spLocks noGrp="1"/>
          </p:cNvSpPr>
          <p:nvPr>
            <p:ph type="subTitle" idx="1"/>
          </p:nvPr>
        </p:nvSpPr>
        <p:spPr>
          <a:xfrm>
            <a:off x="1371600" y="5001771"/>
            <a:ext cx="6400800" cy="1415693"/>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pic>
        <p:nvPicPr>
          <p:cNvPr id="7" name="Picture 6" descr="TASCHA_logo_stacked_black.gif"/>
          <p:cNvPicPr>
            <a:picLocks noChangeAspect="1"/>
          </p:cNvPicPr>
          <p:nvPr userDrawn="1"/>
        </p:nvPicPr>
        <p:blipFill>
          <a:blip r:embed="rId2"/>
          <a:stretch>
            <a:fillRect/>
          </a:stretch>
        </p:blipFill>
        <p:spPr>
          <a:xfrm>
            <a:off x="2912227" y="362824"/>
            <a:ext cx="3319546" cy="20201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dirty="0"/>
              <a:t>Click to edit Master text styles</a:t>
            </a:r>
          </a:p>
          <a:p>
            <a:pPr lvl="1"/>
            <a:r>
              <a:rPr lang="en-CA" dirty="0"/>
              <a:t>Second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dirty="0"/>
              <a:t>Click to edit Master text styles</a:t>
            </a:r>
          </a:p>
          <a:p>
            <a:pPr lvl="1"/>
            <a:r>
              <a:rPr lang="en-CA" dirty="0"/>
              <a:t>Second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54019-106B-8F45-9206-A217C7C577B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tineye.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itunes.apple.com/us/app/veracity-reverse-image-search/id870153874?mt=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prattlibrary.org/research/database/index.aspx?id=6528"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prattlibrary.org/research/database/index.aspx?id=6528"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7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zilla.github.io/curriculum-final/kenya-dso-interventions/intervention-one.html#step-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mailto:tascha@uw.edu"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mailto:karah.Lothian@gmail.com" TargetMode="External"/><Relationship Id="rId5" Type="http://schemas.openxmlformats.org/officeDocument/2006/relationships/hyperlink" Target="mailto:staceyaw@uw.edu"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Mobile Information Literacy</a:t>
            </a:r>
          </a:p>
        </p:txBody>
      </p:sp>
      <p:sp>
        <p:nvSpPr>
          <p:cNvPr id="3" name="Subtitle 2"/>
          <p:cNvSpPr>
            <a:spLocks noGrp="1"/>
          </p:cNvSpPr>
          <p:nvPr>
            <p:ph type="subTitle" idx="1"/>
          </p:nvPr>
        </p:nvSpPr>
        <p:spPr/>
        <p:txBody>
          <a:bodyPr>
            <a:normAutofit/>
          </a:bodyPr>
          <a:lstStyle/>
          <a:p>
            <a:r>
              <a:rPr lang="en-US" sz="2323" dirty="0"/>
              <a:t>Stacey </a:t>
            </a:r>
            <a:r>
              <a:rPr lang="en-US" sz="2323" dirty="0" smtClean="0"/>
              <a:t>Wedlake and </a:t>
            </a:r>
            <a:r>
              <a:rPr lang="en-US" sz="2323" dirty="0" smtClean="0"/>
              <a:t>Karah Lothian</a:t>
            </a:r>
          </a:p>
          <a:p>
            <a:r>
              <a:rPr lang="en-US" sz="2323" dirty="0" smtClean="0"/>
              <a:t>March </a:t>
            </a:r>
            <a:r>
              <a:rPr lang="en-US" sz="2323" dirty="0" smtClean="0"/>
              <a:t>2018</a:t>
            </a:r>
            <a:endParaRPr lang="en-US" sz="2323" dirty="0"/>
          </a:p>
          <a:p>
            <a:r>
              <a:rPr lang="en-US" sz="2323" dirty="0" err="1" smtClean="0"/>
              <a:t>Nakuru</a:t>
            </a:r>
            <a:r>
              <a:rPr lang="en-US" sz="2323" dirty="0" smtClean="0"/>
              <a:t>, Kenya</a:t>
            </a:r>
            <a:endParaRPr lang="en-US" sz="2323"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1354"/>
            <a:ext cx="8229600" cy="5844809"/>
          </a:xfrm>
        </p:spPr>
        <p:txBody>
          <a:bodyPr/>
          <a:lstStyle/>
          <a:p>
            <a:r>
              <a:rPr lang="en-US" dirty="0" smtClean="0"/>
              <a:t>How </a:t>
            </a:r>
            <a:r>
              <a:rPr lang="en-US" dirty="0"/>
              <a:t>do people in your community access the Internet?</a:t>
            </a:r>
          </a:p>
          <a:p>
            <a:r>
              <a:rPr lang="en-US" dirty="0" smtClean="0"/>
              <a:t>Who </a:t>
            </a:r>
            <a:r>
              <a:rPr lang="en-US" dirty="0"/>
              <a:t>can use the Internet</a:t>
            </a:r>
            <a:r>
              <a:rPr lang="en-US" dirty="0" smtClean="0"/>
              <a:t>?</a:t>
            </a:r>
            <a:endParaRPr lang="en-US" dirty="0"/>
          </a:p>
          <a:p>
            <a:r>
              <a:rPr lang="en-US" dirty="0" smtClean="0"/>
              <a:t>What </a:t>
            </a:r>
            <a:r>
              <a:rPr lang="en-US" dirty="0"/>
              <a:t>restricts people's access</a:t>
            </a:r>
            <a:r>
              <a:rPr lang="en-US" dirty="0" smtClean="0"/>
              <a:t>?</a:t>
            </a:r>
            <a:endParaRPr lang="en-US" dirty="0"/>
          </a:p>
          <a:p>
            <a:endParaRPr lang="en-US" dirty="0"/>
          </a:p>
        </p:txBody>
      </p:sp>
    </p:spTree>
    <p:extLst>
      <p:ext uri="{BB962C8B-B14F-4D97-AF65-F5344CB8AC3E}">
        <p14:creationId xmlns:p14="http://schemas.microsoft.com/office/powerpoint/2010/main" val="67557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0529" y="-321864"/>
            <a:ext cx="7734925" cy="7425528"/>
          </a:xfrm>
          <a:prstGeom prst="rect">
            <a:avLst/>
          </a:prstGeom>
        </p:spPr>
      </p:pic>
      <p:sp>
        <p:nvSpPr>
          <p:cNvPr id="9" name="TextBox 8"/>
          <p:cNvSpPr txBox="1"/>
          <p:nvPr/>
        </p:nvSpPr>
        <p:spPr>
          <a:xfrm rot="3396976">
            <a:off x="2213958" y="1510330"/>
            <a:ext cx="1280159" cy="854571"/>
          </a:xfrm>
          <a:prstGeom prst="leftRightArrow">
            <a:avLst>
              <a:gd name="adj1" fmla="val 53626"/>
              <a:gd name="adj2" fmla="val 39123"/>
            </a:avLst>
          </a:prstGeom>
          <a:solidFill>
            <a:schemeClr val="accent5"/>
          </a:solidFill>
          <a:ln>
            <a:solidFill>
              <a:schemeClr val="tx1"/>
            </a:solidFill>
          </a:ln>
        </p:spPr>
        <p:txBody>
          <a:bodyPr wrap="square" rtlCol="0">
            <a:spAutoFit/>
          </a:bodyPr>
          <a:lstStyle/>
          <a:p>
            <a:r>
              <a:rPr lang="en-US" sz="2400" b="1" dirty="0" smtClean="0"/>
              <a:t>Wi-Fi</a:t>
            </a:r>
            <a:endParaRPr lang="en-US" sz="2400" b="1" dirty="0"/>
          </a:p>
        </p:txBody>
      </p:sp>
      <p:sp>
        <p:nvSpPr>
          <p:cNvPr id="11" name="TextBox 10"/>
          <p:cNvSpPr txBox="1"/>
          <p:nvPr/>
        </p:nvSpPr>
        <p:spPr>
          <a:xfrm rot="18827884">
            <a:off x="2371339" y="5227695"/>
            <a:ext cx="1947416" cy="854571"/>
          </a:xfrm>
          <a:prstGeom prst="leftRightArrow">
            <a:avLst>
              <a:gd name="adj1" fmla="val 53626"/>
              <a:gd name="adj2" fmla="val 39123"/>
            </a:avLst>
          </a:prstGeom>
          <a:solidFill>
            <a:schemeClr val="accent5"/>
          </a:solidFill>
          <a:ln>
            <a:solidFill>
              <a:schemeClr val="tx1"/>
            </a:solidFill>
          </a:ln>
        </p:spPr>
        <p:txBody>
          <a:bodyPr wrap="square" rtlCol="0">
            <a:spAutoFit/>
          </a:bodyPr>
          <a:lstStyle/>
          <a:p>
            <a:r>
              <a:rPr lang="en-US" sz="2400" b="1" dirty="0" smtClean="0"/>
              <a:t>Broadband</a:t>
            </a:r>
            <a:endParaRPr lang="en-US" sz="2400" b="1" dirty="0"/>
          </a:p>
        </p:txBody>
      </p:sp>
    </p:spTree>
    <p:extLst>
      <p:ext uri="{BB962C8B-B14F-4D97-AF65-F5344CB8AC3E}">
        <p14:creationId xmlns:p14="http://schemas.microsoft.com/office/powerpoint/2010/main" val="197070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0529" y="-321864"/>
            <a:ext cx="7734925" cy="7425528"/>
          </a:xfrm>
          <a:prstGeom prst="rect">
            <a:avLst/>
          </a:prstGeom>
        </p:spPr>
      </p:pic>
      <p:sp>
        <p:nvSpPr>
          <p:cNvPr id="5" name="TextBox 4"/>
          <p:cNvSpPr txBox="1"/>
          <p:nvPr/>
        </p:nvSpPr>
        <p:spPr>
          <a:xfrm>
            <a:off x="5652655" y="3801872"/>
            <a:ext cx="1280159" cy="854571"/>
          </a:xfrm>
          <a:prstGeom prst="leftRightArrow">
            <a:avLst>
              <a:gd name="adj1" fmla="val 53626"/>
              <a:gd name="adj2" fmla="val 39123"/>
            </a:avLst>
          </a:prstGeom>
          <a:solidFill>
            <a:schemeClr val="accent5"/>
          </a:solidFill>
          <a:ln>
            <a:solidFill>
              <a:schemeClr val="tx1"/>
            </a:solidFill>
          </a:ln>
        </p:spPr>
        <p:txBody>
          <a:bodyPr wrap="square" rtlCol="0">
            <a:spAutoFit/>
          </a:bodyPr>
          <a:lstStyle/>
          <a:p>
            <a:r>
              <a:rPr lang="en-US" sz="2400" b="1" dirty="0" smtClean="0"/>
              <a:t>Wi-Fi</a:t>
            </a:r>
            <a:endParaRPr lang="en-US" sz="2400" b="1" dirty="0"/>
          </a:p>
        </p:txBody>
      </p:sp>
      <p:sp>
        <p:nvSpPr>
          <p:cNvPr id="9" name="TextBox 8"/>
          <p:cNvSpPr txBox="1"/>
          <p:nvPr/>
        </p:nvSpPr>
        <p:spPr>
          <a:xfrm rot="3396976">
            <a:off x="2213958" y="1510330"/>
            <a:ext cx="1280159" cy="854571"/>
          </a:xfrm>
          <a:prstGeom prst="leftRightArrow">
            <a:avLst>
              <a:gd name="adj1" fmla="val 53626"/>
              <a:gd name="adj2" fmla="val 39123"/>
            </a:avLst>
          </a:prstGeom>
          <a:solidFill>
            <a:schemeClr val="accent5"/>
          </a:solidFill>
          <a:ln>
            <a:solidFill>
              <a:schemeClr val="tx1"/>
            </a:solidFill>
          </a:ln>
        </p:spPr>
        <p:txBody>
          <a:bodyPr wrap="square" rtlCol="0">
            <a:spAutoFit/>
          </a:bodyPr>
          <a:lstStyle/>
          <a:p>
            <a:r>
              <a:rPr lang="en-US" sz="2400" b="1" dirty="0" smtClean="0"/>
              <a:t>Wi-Fi</a:t>
            </a:r>
            <a:endParaRPr lang="en-US" sz="2400" b="1" dirty="0"/>
          </a:p>
        </p:txBody>
      </p:sp>
      <p:sp>
        <p:nvSpPr>
          <p:cNvPr id="10" name="TextBox 9"/>
          <p:cNvSpPr txBox="1"/>
          <p:nvPr/>
        </p:nvSpPr>
        <p:spPr>
          <a:xfrm rot="18827884">
            <a:off x="4679332" y="1080840"/>
            <a:ext cx="1280159" cy="854571"/>
          </a:xfrm>
          <a:prstGeom prst="leftRightArrow">
            <a:avLst>
              <a:gd name="adj1" fmla="val 53626"/>
              <a:gd name="adj2" fmla="val 39123"/>
            </a:avLst>
          </a:prstGeom>
          <a:solidFill>
            <a:schemeClr val="accent5"/>
          </a:solidFill>
          <a:ln>
            <a:solidFill>
              <a:schemeClr val="tx1"/>
            </a:solidFill>
          </a:ln>
        </p:spPr>
        <p:txBody>
          <a:bodyPr wrap="square" rtlCol="0">
            <a:spAutoFit/>
          </a:bodyPr>
          <a:lstStyle/>
          <a:p>
            <a:r>
              <a:rPr lang="en-US" sz="2400" b="1" dirty="0" smtClean="0"/>
              <a:t>Data</a:t>
            </a:r>
            <a:endParaRPr lang="en-US" sz="2400" b="1" dirty="0"/>
          </a:p>
        </p:txBody>
      </p:sp>
      <p:sp>
        <p:nvSpPr>
          <p:cNvPr id="11" name="TextBox 10"/>
          <p:cNvSpPr txBox="1"/>
          <p:nvPr/>
        </p:nvSpPr>
        <p:spPr>
          <a:xfrm rot="18827884">
            <a:off x="2371339" y="5227695"/>
            <a:ext cx="1947416" cy="854571"/>
          </a:xfrm>
          <a:prstGeom prst="leftRightArrow">
            <a:avLst>
              <a:gd name="adj1" fmla="val 53626"/>
              <a:gd name="adj2" fmla="val 39123"/>
            </a:avLst>
          </a:prstGeom>
          <a:solidFill>
            <a:schemeClr val="accent5"/>
          </a:solidFill>
          <a:ln>
            <a:solidFill>
              <a:schemeClr val="tx1"/>
            </a:solidFill>
          </a:ln>
        </p:spPr>
        <p:txBody>
          <a:bodyPr wrap="square" rtlCol="0">
            <a:spAutoFit/>
          </a:bodyPr>
          <a:lstStyle/>
          <a:p>
            <a:r>
              <a:rPr lang="en-US" sz="2400" b="1" dirty="0" smtClean="0"/>
              <a:t>Broadband</a:t>
            </a:r>
            <a:endParaRPr lang="en-US" sz="2400" b="1" dirty="0"/>
          </a:p>
        </p:txBody>
      </p:sp>
    </p:spTree>
    <p:extLst>
      <p:ext uri="{BB962C8B-B14F-4D97-AF65-F5344CB8AC3E}">
        <p14:creationId xmlns:p14="http://schemas.microsoft.com/office/powerpoint/2010/main" val="16208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Wi-Fi vs Data</a:t>
            </a:r>
            <a:endParaRPr lang="en-US" dirty="0"/>
          </a:p>
        </p:txBody>
      </p:sp>
      <p:sp>
        <p:nvSpPr>
          <p:cNvPr id="3" name="Content Placeholder 2"/>
          <p:cNvSpPr>
            <a:spLocks noGrp="1"/>
          </p:cNvSpPr>
          <p:nvPr>
            <p:ph type="body" idx="1"/>
          </p:nvPr>
        </p:nvSpPr>
        <p:spPr/>
        <p:txBody>
          <a:bodyPr>
            <a:normAutofit/>
          </a:bodyPr>
          <a:lstStyle/>
          <a:p>
            <a:r>
              <a:rPr lang="en-US" dirty="0" smtClean="0"/>
              <a:t>Advantages to Wi-Fi</a:t>
            </a:r>
            <a:endParaRPr lang="en-US" dirty="0"/>
          </a:p>
        </p:txBody>
      </p:sp>
      <p:sp>
        <p:nvSpPr>
          <p:cNvPr id="4" name="Content Placeholder 3"/>
          <p:cNvSpPr>
            <a:spLocks noGrp="1"/>
          </p:cNvSpPr>
          <p:nvPr>
            <p:ph sz="half" idx="2"/>
          </p:nvPr>
        </p:nvSpPr>
        <p:spPr/>
        <p:txBody>
          <a:bodyPr/>
          <a:lstStyle/>
          <a:p>
            <a:r>
              <a:rPr lang="en-US" sz="3200" dirty="0"/>
              <a:t>Cost</a:t>
            </a:r>
          </a:p>
          <a:p>
            <a:r>
              <a:rPr lang="en-US" sz="3200" dirty="0"/>
              <a:t>Coverage</a:t>
            </a:r>
          </a:p>
          <a:p>
            <a:r>
              <a:rPr lang="en-US" sz="3200" dirty="0"/>
              <a:t>Speed</a:t>
            </a:r>
          </a:p>
          <a:p>
            <a:r>
              <a:rPr lang="en-US" sz="3200" dirty="0"/>
              <a:t>Quality</a:t>
            </a:r>
          </a:p>
          <a:p>
            <a:endParaRPr lang="en-US" dirty="0"/>
          </a:p>
        </p:txBody>
      </p:sp>
      <p:sp>
        <p:nvSpPr>
          <p:cNvPr id="5" name="Text Placeholder 4"/>
          <p:cNvSpPr>
            <a:spLocks noGrp="1"/>
          </p:cNvSpPr>
          <p:nvPr>
            <p:ph type="body" sz="quarter" idx="3"/>
          </p:nvPr>
        </p:nvSpPr>
        <p:spPr/>
        <p:txBody>
          <a:bodyPr/>
          <a:lstStyle/>
          <a:p>
            <a:r>
              <a:rPr lang="en-US" dirty="0" smtClean="0"/>
              <a:t>Advantages to Data</a:t>
            </a:r>
            <a:endParaRPr lang="en-US" dirty="0"/>
          </a:p>
        </p:txBody>
      </p:sp>
      <p:sp>
        <p:nvSpPr>
          <p:cNvPr id="6" name="Content Placeholder 5"/>
          <p:cNvSpPr>
            <a:spLocks noGrp="1"/>
          </p:cNvSpPr>
          <p:nvPr>
            <p:ph sz="quarter" idx="4"/>
          </p:nvPr>
        </p:nvSpPr>
        <p:spPr/>
        <p:txBody>
          <a:bodyPr/>
          <a:lstStyle/>
          <a:p>
            <a:r>
              <a:rPr lang="en-US" dirty="0" smtClean="0"/>
              <a:t>“</a:t>
            </a:r>
            <a:r>
              <a:rPr lang="en-US" sz="3200" dirty="0" smtClean="0"/>
              <a:t>Anywhere</a:t>
            </a:r>
            <a:r>
              <a:rPr lang="en-US" dirty="0" smtClean="0"/>
              <a:t>”	</a:t>
            </a:r>
            <a:endParaRPr lang="en-US" dirty="0"/>
          </a:p>
        </p:txBody>
      </p:sp>
    </p:spTree>
    <p:extLst>
      <p:ext uri="{BB962C8B-B14F-4D97-AF65-F5344CB8AC3E}">
        <p14:creationId xmlns:p14="http://schemas.microsoft.com/office/powerpoint/2010/main" val="354431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Secure vs unsecure Wi-Fi</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538" b="21632"/>
          <a:stretch/>
        </p:blipFill>
        <p:spPr>
          <a:xfrm>
            <a:off x="2253926" y="1297262"/>
            <a:ext cx="3857625" cy="5131837"/>
          </a:xfrm>
          <a:prstGeom prst="rect">
            <a:avLst/>
          </a:prstGeom>
        </p:spPr>
      </p:pic>
    </p:spTree>
    <p:extLst>
      <p:ext uri="{BB962C8B-B14F-4D97-AF65-F5344CB8AC3E}">
        <p14:creationId xmlns:p14="http://schemas.microsoft.com/office/powerpoint/2010/main" val="1104320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Rvwp28k1dW6G8wb7Pg7sAxjInyxPY5Zr5fGZerGz-5GR9SeTC-IhlVIpLU52AQKoBbITV_S822LfoU5GoGrQYq8NNb_AgW-N_h3-TGKg1in427hhmvuuYAUMu4GRojBuFpqUVR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12580" y="59710"/>
            <a:ext cx="4846810" cy="679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11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smtClean="0"/>
              <a:t>Android</a:t>
            </a:r>
          </a:p>
          <a:p>
            <a:pPr marL="0" indent="0">
              <a:buNone/>
            </a:pPr>
            <a:r>
              <a:rPr lang="en-US" dirty="0" smtClean="0"/>
              <a:t>To </a:t>
            </a:r>
            <a:r>
              <a:rPr lang="en-US" dirty="0"/>
              <a:t>monitor your data usage go to settings &gt; Wireless &amp; Networks &gt; Data </a:t>
            </a:r>
            <a:r>
              <a:rPr lang="en-US" dirty="0" smtClean="0"/>
              <a:t>Usage</a:t>
            </a:r>
            <a:endParaRPr lang="en-US" dirty="0"/>
          </a:p>
          <a:p>
            <a:pPr marL="0" indent="0">
              <a:buNone/>
            </a:pPr>
            <a:endParaRPr lang="en-US" dirty="0" smtClean="0"/>
          </a:p>
          <a:p>
            <a:pPr marL="0" indent="0">
              <a:buNone/>
            </a:pPr>
            <a:r>
              <a:rPr lang="en-US" b="1" dirty="0" smtClean="0"/>
              <a:t>iOS</a:t>
            </a:r>
          </a:p>
          <a:p>
            <a:pPr marL="0" indent="0">
              <a:buNone/>
            </a:pPr>
            <a:r>
              <a:rPr lang="en-US" dirty="0" smtClean="0"/>
              <a:t>Cellular &gt; Cellular Data Usage</a:t>
            </a:r>
            <a:endParaRPr lang="en-US" dirty="0"/>
          </a:p>
        </p:txBody>
      </p:sp>
    </p:spTree>
    <p:extLst>
      <p:ext uri="{BB962C8B-B14F-4D97-AF65-F5344CB8AC3E}">
        <p14:creationId xmlns:p14="http://schemas.microsoft.com/office/powerpoint/2010/main" val="1913521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 the Internet</a:t>
            </a:r>
            <a:endParaRPr lang="en-US" dirty="0"/>
          </a:p>
        </p:txBody>
      </p:sp>
      <p:sp>
        <p:nvSpPr>
          <p:cNvPr id="3" name="Content Placeholder 2"/>
          <p:cNvSpPr>
            <a:spLocks noGrp="1"/>
          </p:cNvSpPr>
          <p:nvPr>
            <p:ph idx="1"/>
          </p:nvPr>
        </p:nvSpPr>
        <p:spPr/>
        <p:txBody>
          <a:bodyPr/>
          <a:lstStyle/>
          <a:p>
            <a:pPr marL="0" indent="0">
              <a:buNone/>
            </a:pPr>
            <a:r>
              <a:rPr lang="en-US" dirty="0" smtClean="0"/>
              <a:t>In groups, spend </a:t>
            </a:r>
            <a:r>
              <a:rPr lang="en-US" dirty="0"/>
              <a:t>10 minutes to create a short skit that shows how either the Internet or cellular network functions. Groups should show, rather than tell, how one of the technology platforms works</a:t>
            </a:r>
            <a:r>
              <a:rPr lang="en-US" dirty="0" smtClean="0"/>
              <a:t>. Use any of the available materials for your skit.</a:t>
            </a:r>
            <a:endParaRPr lang="en-US" dirty="0"/>
          </a:p>
          <a:p>
            <a:pPr marL="0" indent="0">
              <a:buNone/>
            </a:pPr>
            <a:endParaRPr lang="en-US" dirty="0"/>
          </a:p>
        </p:txBody>
      </p:sp>
    </p:spTree>
    <p:extLst>
      <p:ext uri="{BB962C8B-B14F-4D97-AF65-F5344CB8AC3E}">
        <p14:creationId xmlns:p14="http://schemas.microsoft.com/office/powerpoint/2010/main" val="36754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a:t>
            </a:r>
            <a:endParaRPr lang="en-US" dirty="0"/>
          </a:p>
        </p:txBody>
      </p:sp>
      <p:sp>
        <p:nvSpPr>
          <p:cNvPr id="3" name="Content Placeholder 2"/>
          <p:cNvSpPr>
            <a:spLocks noGrp="1"/>
          </p:cNvSpPr>
          <p:nvPr>
            <p:ph idx="1"/>
          </p:nvPr>
        </p:nvSpPr>
        <p:spPr>
          <a:xfrm>
            <a:off x="457200" y="1600200"/>
            <a:ext cx="8229600" cy="3531637"/>
          </a:xfrm>
        </p:spPr>
        <p:txBody>
          <a:bodyPr>
            <a:normAutofit/>
          </a:bodyPr>
          <a:lstStyle/>
          <a:p>
            <a:pPr marL="0" indent="0">
              <a:buNone/>
            </a:pPr>
            <a:r>
              <a:rPr lang="en-US" dirty="0"/>
              <a:t>A browser allows you to do just that, browse the internet for websites. </a:t>
            </a:r>
            <a:endParaRPr lang="en-US"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712" y="5115796"/>
            <a:ext cx="927249" cy="9272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323" y="2737455"/>
            <a:ext cx="1257126" cy="125712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200" y="5157359"/>
            <a:ext cx="1254905" cy="8394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320" y="2823925"/>
            <a:ext cx="1199236" cy="123921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2171" y="2812956"/>
            <a:ext cx="1379657" cy="1379657"/>
          </a:xfrm>
          <a:prstGeom prst="rect">
            <a:avLst/>
          </a:prstGeom>
        </p:spPr>
      </p:pic>
      <p:sp>
        <p:nvSpPr>
          <p:cNvPr id="9" name="TextBox 8"/>
          <p:cNvSpPr txBox="1"/>
          <p:nvPr/>
        </p:nvSpPr>
        <p:spPr>
          <a:xfrm>
            <a:off x="3973585" y="4180349"/>
            <a:ext cx="1356967" cy="830997"/>
          </a:xfrm>
          <a:prstGeom prst="rect">
            <a:avLst/>
          </a:prstGeom>
          <a:noFill/>
        </p:spPr>
        <p:txBody>
          <a:bodyPr wrap="square" rtlCol="0">
            <a:spAutoFit/>
          </a:bodyPr>
          <a:lstStyle/>
          <a:p>
            <a:r>
              <a:rPr lang="en-US" sz="2400" dirty="0" smtClean="0"/>
              <a:t>Chrome</a:t>
            </a:r>
          </a:p>
          <a:p>
            <a:r>
              <a:rPr lang="en-US" sz="2400" dirty="0" smtClean="0"/>
              <a:t>(Google)</a:t>
            </a:r>
            <a:endParaRPr lang="en-US" sz="2400" dirty="0"/>
          </a:p>
        </p:txBody>
      </p:sp>
      <p:sp>
        <p:nvSpPr>
          <p:cNvPr id="10" name="TextBox 9"/>
          <p:cNvSpPr txBox="1"/>
          <p:nvPr/>
        </p:nvSpPr>
        <p:spPr>
          <a:xfrm>
            <a:off x="602484" y="4181988"/>
            <a:ext cx="1356967" cy="830997"/>
          </a:xfrm>
          <a:prstGeom prst="rect">
            <a:avLst/>
          </a:prstGeom>
          <a:noFill/>
        </p:spPr>
        <p:txBody>
          <a:bodyPr wrap="square" rtlCol="0">
            <a:spAutoFit/>
          </a:bodyPr>
          <a:lstStyle/>
          <a:p>
            <a:r>
              <a:rPr lang="en-US" sz="2400" dirty="0" smtClean="0"/>
              <a:t>Firefox</a:t>
            </a:r>
          </a:p>
          <a:p>
            <a:r>
              <a:rPr lang="en-US" sz="2400" dirty="0" smtClean="0"/>
              <a:t>(Mozilla)</a:t>
            </a:r>
            <a:endParaRPr lang="en-US" sz="2400" dirty="0"/>
          </a:p>
        </p:txBody>
      </p:sp>
      <p:sp>
        <p:nvSpPr>
          <p:cNvPr id="11" name="TextBox 10"/>
          <p:cNvSpPr txBox="1"/>
          <p:nvPr/>
        </p:nvSpPr>
        <p:spPr>
          <a:xfrm>
            <a:off x="7097200" y="4164294"/>
            <a:ext cx="1356967" cy="830997"/>
          </a:xfrm>
          <a:prstGeom prst="rect">
            <a:avLst/>
          </a:prstGeom>
          <a:noFill/>
        </p:spPr>
        <p:txBody>
          <a:bodyPr wrap="square" rtlCol="0">
            <a:spAutoFit/>
          </a:bodyPr>
          <a:lstStyle/>
          <a:p>
            <a:r>
              <a:rPr lang="en-US" sz="2400" dirty="0" smtClean="0"/>
              <a:t>Safari</a:t>
            </a:r>
          </a:p>
          <a:p>
            <a:r>
              <a:rPr lang="en-US" sz="2400" dirty="0" smtClean="0"/>
              <a:t>(Apple)</a:t>
            </a:r>
            <a:endParaRPr lang="en-US" sz="2400" dirty="0"/>
          </a:p>
        </p:txBody>
      </p:sp>
      <p:sp>
        <p:nvSpPr>
          <p:cNvPr id="12" name="TextBox 11"/>
          <p:cNvSpPr txBox="1"/>
          <p:nvPr/>
        </p:nvSpPr>
        <p:spPr>
          <a:xfrm>
            <a:off x="4082712" y="6048099"/>
            <a:ext cx="1356967" cy="830997"/>
          </a:xfrm>
          <a:prstGeom prst="rect">
            <a:avLst/>
          </a:prstGeom>
          <a:noFill/>
        </p:spPr>
        <p:txBody>
          <a:bodyPr wrap="square" rtlCol="0">
            <a:spAutoFit/>
          </a:bodyPr>
          <a:lstStyle/>
          <a:p>
            <a:r>
              <a:rPr lang="en-US" sz="2400" dirty="0" smtClean="0"/>
              <a:t>Opera</a:t>
            </a:r>
          </a:p>
          <a:p>
            <a:r>
              <a:rPr lang="en-US" sz="2400" dirty="0" smtClean="0"/>
              <a:t>(Opera)</a:t>
            </a:r>
            <a:endParaRPr lang="en-US" sz="2400" dirty="0"/>
          </a:p>
        </p:txBody>
      </p:sp>
      <p:sp>
        <p:nvSpPr>
          <p:cNvPr id="13" name="TextBox 12"/>
          <p:cNvSpPr txBox="1"/>
          <p:nvPr/>
        </p:nvSpPr>
        <p:spPr>
          <a:xfrm>
            <a:off x="7097200" y="6018962"/>
            <a:ext cx="1650713" cy="830997"/>
          </a:xfrm>
          <a:prstGeom prst="rect">
            <a:avLst/>
          </a:prstGeom>
          <a:noFill/>
        </p:spPr>
        <p:txBody>
          <a:bodyPr wrap="square" rtlCol="0">
            <a:spAutoFit/>
          </a:bodyPr>
          <a:lstStyle/>
          <a:p>
            <a:r>
              <a:rPr lang="en-US" sz="2400" dirty="0" smtClean="0"/>
              <a:t>Edge</a:t>
            </a:r>
          </a:p>
          <a:p>
            <a:r>
              <a:rPr lang="en-US" sz="2400" dirty="0" smtClean="0"/>
              <a:t>(Microsoft)</a:t>
            </a:r>
            <a:endParaRPr lang="en-US" sz="2400"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949" y="5250688"/>
            <a:ext cx="1318035" cy="797411"/>
          </a:xfrm>
          <a:prstGeom prst="rect">
            <a:avLst/>
          </a:prstGeom>
        </p:spPr>
      </p:pic>
      <p:sp>
        <p:nvSpPr>
          <p:cNvPr id="15" name="TextBox 14"/>
          <p:cNvSpPr txBox="1"/>
          <p:nvPr/>
        </p:nvSpPr>
        <p:spPr>
          <a:xfrm>
            <a:off x="405873" y="6048099"/>
            <a:ext cx="1822707" cy="830997"/>
          </a:xfrm>
          <a:prstGeom prst="rect">
            <a:avLst/>
          </a:prstGeom>
          <a:noFill/>
        </p:spPr>
        <p:txBody>
          <a:bodyPr wrap="square" rtlCol="0">
            <a:spAutoFit/>
          </a:bodyPr>
          <a:lstStyle/>
          <a:p>
            <a:pPr algn="ctr"/>
            <a:r>
              <a:rPr lang="en-US" sz="2400" dirty="0" smtClean="0"/>
              <a:t>Tor</a:t>
            </a:r>
          </a:p>
          <a:p>
            <a:pPr algn="ctr"/>
            <a:r>
              <a:rPr lang="en-US" sz="2400" dirty="0" smtClean="0"/>
              <a:t>(Tor Project)</a:t>
            </a:r>
            <a:endParaRPr lang="en-US" sz="2400" dirty="0"/>
          </a:p>
        </p:txBody>
      </p:sp>
    </p:spTree>
    <p:extLst>
      <p:ext uri="{BB962C8B-B14F-4D97-AF65-F5344CB8AC3E}">
        <p14:creationId xmlns:p14="http://schemas.microsoft.com/office/powerpoint/2010/main" val="3412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3068"/>
          <a:stretch/>
        </p:blipFill>
        <p:spPr>
          <a:xfrm>
            <a:off x="2789642" y="57413"/>
            <a:ext cx="3773203" cy="6502122"/>
          </a:xfrm>
        </p:spPr>
      </p:pic>
    </p:spTree>
    <p:extLst>
      <p:ext uri="{BB962C8B-B14F-4D97-AF65-F5344CB8AC3E}">
        <p14:creationId xmlns:p14="http://schemas.microsoft.com/office/powerpoint/2010/main" val="4247083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p:cNvSpPr txBox="1">
            <a:spLocks noChangeArrowheads="1"/>
          </p:cNvSpPr>
          <p:nvPr/>
        </p:nvSpPr>
        <p:spPr bwMode="auto">
          <a:xfrm>
            <a:off x="0" y="0"/>
            <a:ext cx="9144000" cy="6861175"/>
          </a:xfrm>
          <a:prstGeom prst="rect">
            <a:avLst/>
          </a:prstGeom>
          <a:solidFill>
            <a:schemeClr val="tx1">
              <a:alpha val="47058"/>
            </a:schemeClr>
          </a:solidFill>
          <a:ln w="9525">
            <a:solidFill>
              <a:srgbClr val="000000"/>
            </a:solidFill>
            <a:miter lim="800000"/>
            <a:headEnd/>
            <a:tailEnd/>
          </a:ln>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sz="2400" dirty="0">
              <a:solidFill>
                <a:prstClr val="white"/>
              </a:solidFill>
              <a:latin typeface="Goudy Regular" charset="0"/>
            </a:endParaRPr>
          </a:p>
        </p:txBody>
      </p:sp>
      <p:sp>
        <p:nvSpPr>
          <p:cNvPr id="2052" name="TextBox 4"/>
          <p:cNvSpPr txBox="1">
            <a:spLocks noChangeArrowheads="1"/>
          </p:cNvSpPr>
          <p:nvPr/>
        </p:nvSpPr>
        <p:spPr bwMode="auto">
          <a:xfrm>
            <a:off x="0" y="163513"/>
            <a:ext cx="9144000"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ts val="7000"/>
              </a:lnSpc>
            </a:pPr>
            <a:r>
              <a:rPr lang="en-US" sz="3600" dirty="0">
                <a:solidFill>
                  <a:prstClr val="white"/>
                </a:solidFill>
                <a:latin typeface="Goudy Regular" charset="0"/>
              </a:rPr>
              <a:t>Technology &amp; Social Change Group</a:t>
            </a:r>
          </a:p>
        </p:txBody>
      </p:sp>
      <p:sp>
        <p:nvSpPr>
          <p:cNvPr id="2053" name="TextBox 4"/>
          <p:cNvSpPr txBox="1">
            <a:spLocks noChangeArrowheads="1"/>
          </p:cNvSpPr>
          <p:nvPr/>
        </p:nvSpPr>
        <p:spPr bwMode="auto">
          <a:xfrm>
            <a:off x="1219200" y="1884363"/>
            <a:ext cx="3922816"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Aft>
                <a:spcPts val="1200"/>
              </a:spcAft>
              <a:buFont typeface="Wingdings" pitchFamily="2" charset="2"/>
              <a:buChar char="Ø"/>
            </a:pPr>
            <a:r>
              <a:rPr lang="en-US" sz="2400" dirty="0">
                <a:solidFill>
                  <a:prstClr val="white"/>
                </a:solidFill>
                <a:latin typeface="Whitney-Book" charset="0"/>
              </a:rPr>
              <a:t>ICT</a:t>
            </a:r>
            <a:r>
              <a:rPr lang="en-US" sz="3200" dirty="0">
                <a:solidFill>
                  <a:prstClr val="white"/>
                </a:solidFill>
                <a:latin typeface="Whitney-Book" charset="0"/>
              </a:rPr>
              <a:t> </a:t>
            </a:r>
            <a:r>
              <a:rPr lang="en-US" sz="2400" dirty="0">
                <a:solidFill>
                  <a:prstClr val="white"/>
                </a:solidFill>
                <a:latin typeface="Whitney-Book" charset="0"/>
              </a:rPr>
              <a:t/>
            </a:r>
            <a:br>
              <a:rPr lang="en-US" sz="2400" dirty="0">
                <a:solidFill>
                  <a:prstClr val="white"/>
                </a:solidFill>
                <a:latin typeface="Whitney-Book" charset="0"/>
              </a:rPr>
            </a:br>
            <a:r>
              <a:rPr lang="en-US" sz="2400" dirty="0">
                <a:solidFill>
                  <a:prstClr val="white"/>
                </a:solidFill>
                <a:latin typeface="Whitney-Book" charset="0"/>
              </a:rPr>
              <a:t>I</a:t>
            </a:r>
            <a:r>
              <a:rPr lang="en-US" sz="2000" dirty="0">
                <a:solidFill>
                  <a:prstClr val="white"/>
                </a:solidFill>
                <a:latin typeface="Whitney-Book" charset="0"/>
              </a:rPr>
              <a:t>nformation &amp; </a:t>
            </a:r>
            <a:br>
              <a:rPr lang="en-US" sz="2000" dirty="0">
                <a:solidFill>
                  <a:prstClr val="white"/>
                </a:solidFill>
                <a:latin typeface="Whitney-Book" charset="0"/>
              </a:rPr>
            </a:br>
            <a:r>
              <a:rPr lang="en-US" sz="2000" dirty="0">
                <a:solidFill>
                  <a:prstClr val="white"/>
                </a:solidFill>
                <a:latin typeface="Whitney-Book" charset="0"/>
              </a:rPr>
              <a:t>Communication </a:t>
            </a:r>
            <a:br>
              <a:rPr lang="en-US" sz="2000" dirty="0">
                <a:solidFill>
                  <a:prstClr val="white"/>
                </a:solidFill>
                <a:latin typeface="Whitney-Book" charset="0"/>
              </a:rPr>
            </a:br>
            <a:r>
              <a:rPr lang="en-US" sz="2000" dirty="0">
                <a:solidFill>
                  <a:prstClr val="white"/>
                </a:solidFill>
                <a:latin typeface="Whitney-Book" charset="0"/>
              </a:rPr>
              <a:t>Technologies</a:t>
            </a:r>
          </a:p>
          <a:p>
            <a:pPr eaLnBrk="1" hangingPunct="1">
              <a:spcAft>
                <a:spcPts val="1200"/>
              </a:spcAft>
              <a:buFont typeface="Wingdings" pitchFamily="2" charset="2"/>
              <a:buChar char="Ø"/>
            </a:pPr>
            <a:r>
              <a:rPr lang="en-US" sz="2400" dirty="0">
                <a:solidFill>
                  <a:prstClr val="white"/>
                </a:solidFill>
                <a:latin typeface="Whitney-Book" charset="0"/>
              </a:rPr>
              <a:t>Development</a:t>
            </a:r>
            <a:br>
              <a:rPr lang="en-US" sz="2400" dirty="0">
                <a:solidFill>
                  <a:prstClr val="white"/>
                </a:solidFill>
                <a:latin typeface="Whitney-Book" charset="0"/>
              </a:rPr>
            </a:br>
            <a:r>
              <a:rPr lang="en-US" sz="2000" dirty="0">
                <a:solidFill>
                  <a:prstClr val="white"/>
                </a:solidFill>
                <a:latin typeface="Whitney-Book" charset="0"/>
              </a:rPr>
              <a:t>social, economic, political</a:t>
            </a:r>
          </a:p>
          <a:p>
            <a:pPr eaLnBrk="1" hangingPunct="1">
              <a:spcAft>
                <a:spcPts val="1200"/>
              </a:spcAft>
              <a:buFont typeface="Wingdings" pitchFamily="2" charset="2"/>
              <a:buChar char="Ø"/>
            </a:pPr>
            <a:r>
              <a:rPr lang="en-US" sz="2400" dirty="0">
                <a:solidFill>
                  <a:prstClr val="white"/>
                </a:solidFill>
                <a:latin typeface="Whitney-Book" charset="0"/>
              </a:rPr>
              <a:t>Global Research</a:t>
            </a:r>
            <a:r>
              <a:rPr lang="en-US" sz="2800" dirty="0">
                <a:solidFill>
                  <a:prstClr val="white"/>
                </a:solidFill>
                <a:latin typeface="Whitney-Book" charset="0"/>
              </a:rPr>
              <a:t/>
            </a:r>
            <a:br>
              <a:rPr lang="en-US" sz="2800" dirty="0">
                <a:solidFill>
                  <a:prstClr val="white"/>
                </a:solidFill>
                <a:latin typeface="Whitney-Book" charset="0"/>
              </a:rPr>
            </a:br>
            <a:r>
              <a:rPr lang="en-US" dirty="0">
                <a:solidFill>
                  <a:prstClr val="white"/>
                </a:solidFill>
                <a:latin typeface="Whitney-Book" charset="0"/>
              </a:rPr>
              <a:t>50+ countries</a:t>
            </a:r>
          </a:p>
          <a:p>
            <a:pPr eaLnBrk="1" hangingPunct="1">
              <a:spcAft>
                <a:spcPts val="1200"/>
              </a:spcAft>
              <a:buFont typeface="Wingdings" pitchFamily="2" charset="2"/>
              <a:buChar char="Ø"/>
            </a:pPr>
            <a:r>
              <a:rPr lang="en-US" sz="2400" dirty="0">
                <a:solidFill>
                  <a:prstClr val="white"/>
                </a:solidFill>
                <a:latin typeface="Whitney-Book" charset="0"/>
              </a:rPr>
              <a:t>Making a difference</a:t>
            </a:r>
            <a:r>
              <a:rPr lang="en-US" sz="2000" dirty="0">
                <a:solidFill>
                  <a:prstClr val="white"/>
                </a:solidFill>
                <a:latin typeface="Whitney-Book" charset="0"/>
              </a:rPr>
              <a:t/>
            </a:r>
            <a:br>
              <a:rPr lang="en-US" sz="2000" dirty="0">
                <a:solidFill>
                  <a:prstClr val="white"/>
                </a:solidFill>
                <a:latin typeface="Whitney-Book" charset="0"/>
              </a:rPr>
            </a:br>
            <a:r>
              <a:rPr lang="en-US" dirty="0">
                <a:solidFill>
                  <a:prstClr val="white"/>
                </a:solidFill>
                <a:latin typeface="Whitney-Book" charset="0"/>
              </a:rPr>
              <a:t>Improving policy and practice</a:t>
            </a:r>
          </a:p>
        </p:txBody>
      </p:sp>
      <p:sp>
        <p:nvSpPr>
          <p:cNvPr id="2054" name="Rectangle 1"/>
          <p:cNvSpPr>
            <a:spLocks noChangeArrowheads="1"/>
          </p:cNvSpPr>
          <p:nvPr/>
        </p:nvSpPr>
        <p:spPr bwMode="auto">
          <a:xfrm>
            <a:off x="0" y="106203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dirty="0">
                <a:solidFill>
                  <a:schemeClr val="bg1"/>
                </a:solidFill>
                <a:latin typeface="Whitney-Book"/>
              </a:rPr>
              <a:t> explores the design, use, and effects of information and communication technologies in communities facing social and economic challenges. </a:t>
            </a:r>
            <a:endParaRPr lang="en-US" sz="2400" i="1" dirty="0">
              <a:solidFill>
                <a:schemeClr val="bg1"/>
              </a:solidFill>
              <a:latin typeface="Whitney-Book"/>
            </a:endParaRPr>
          </a:p>
        </p:txBody>
      </p:sp>
      <p:pic>
        <p:nvPicPr>
          <p:cNvPr id="2056" name="Picture 4" descr="shapes-cop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668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091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Exploring with Smartphones</a:t>
            </a:r>
            <a:endParaRPr lang="en-US" dirty="0"/>
          </a:p>
        </p:txBody>
      </p:sp>
      <p:sp>
        <p:nvSpPr>
          <p:cNvPr id="3" name="Content Placeholder 2"/>
          <p:cNvSpPr>
            <a:spLocks noGrp="1"/>
          </p:cNvSpPr>
          <p:nvPr>
            <p:ph idx="1"/>
          </p:nvPr>
        </p:nvSpPr>
        <p:spPr/>
        <p:txBody>
          <a:bodyPr/>
          <a:lstStyle/>
          <a:p>
            <a:r>
              <a:rPr lang="en-US" dirty="0" smtClean="0"/>
              <a:t>In groups, get connected to center’s Wi-Fi.</a:t>
            </a:r>
          </a:p>
        </p:txBody>
      </p:sp>
    </p:spTree>
    <p:extLst>
      <p:ext uri="{BB962C8B-B14F-4D97-AF65-F5344CB8AC3E}">
        <p14:creationId xmlns:p14="http://schemas.microsoft.com/office/powerpoint/2010/main" val="1863998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6873"/>
            <a:ext cx="8229600" cy="4525963"/>
          </a:xfrm>
        </p:spPr>
        <p:txBody>
          <a:bodyPr/>
          <a:lstStyle/>
          <a:p>
            <a:r>
              <a:rPr lang="en-US" dirty="0" smtClean="0"/>
              <a:t>What’s the difference between a browser and an app?</a:t>
            </a:r>
          </a:p>
          <a:p>
            <a:r>
              <a:rPr lang="en-US" dirty="0" smtClean="0"/>
              <a:t>What apps do you have on your device?</a:t>
            </a:r>
          </a:p>
          <a:p>
            <a:r>
              <a:rPr lang="en-US" dirty="0" smtClean="0"/>
              <a:t>What do you use them for?</a:t>
            </a:r>
            <a:endParaRPr lang="en-US" dirty="0"/>
          </a:p>
        </p:txBody>
      </p:sp>
      <p:sp>
        <p:nvSpPr>
          <p:cNvPr id="4" name="Title 3"/>
          <p:cNvSpPr txBox="1">
            <a:spLocks noGrp="1"/>
          </p:cNvSpPr>
          <p:nvPr>
            <p:ph type="title"/>
          </p:nvPr>
        </p:nvSpPr>
        <p:spPr>
          <a:xfrm>
            <a:off x="457200" y="492195"/>
            <a:ext cx="8229600" cy="707886"/>
          </a:xfrm>
          <a:prstGeom prst="rect">
            <a:avLst/>
          </a:prstGeom>
          <a:noFill/>
        </p:spPr>
        <p:txBody>
          <a:bodyPr wrap="square" rtlCol="0">
            <a:spAutoFit/>
          </a:bodyPr>
          <a:lstStyle/>
          <a:p>
            <a:r>
              <a:rPr lang="en-US" sz="4000" dirty="0"/>
              <a:t>Activity: Exploring with Smartphones</a:t>
            </a:r>
          </a:p>
        </p:txBody>
      </p:sp>
    </p:spTree>
    <p:extLst>
      <p:ext uri="{BB962C8B-B14F-4D97-AF65-F5344CB8AC3E}">
        <p14:creationId xmlns:p14="http://schemas.microsoft.com/office/powerpoint/2010/main" val="39247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Activity: Exploring with Smartphones</a:t>
            </a:r>
          </a:p>
        </p:txBody>
      </p:sp>
      <p:sp>
        <p:nvSpPr>
          <p:cNvPr id="3" name="Content Placeholder 2"/>
          <p:cNvSpPr>
            <a:spLocks noGrp="1"/>
          </p:cNvSpPr>
          <p:nvPr>
            <p:ph idx="1"/>
          </p:nvPr>
        </p:nvSpPr>
        <p:spPr/>
        <p:txBody>
          <a:bodyPr>
            <a:normAutofit/>
          </a:bodyPr>
          <a:lstStyle/>
          <a:p>
            <a:r>
              <a:rPr lang="en-US" dirty="0" smtClean="0"/>
              <a:t>Be </a:t>
            </a:r>
            <a:r>
              <a:rPr lang="en-US" dirty="0"/>
              <a:t>aware of </a:t>
            </a:r>
            <a:r>
              <a:rPr lang="en-US" dirty="0" smtClean="0"/>
              <a:t>when </a:t>
            </a:r>
            <a:r>
              <a:rPr lang="en-US" dirty="0"/>
              <a:t>assessing apps:</a:t>
            </a:r>
          </a:p>
          <a:p>
            <a:pPr lvl="1" fontAlgn="base"/>
            <a:r>
              <a:rPr lang="en-US" dirty="0"/>
              <a:t>Number of downloads </a:t>
            </a:r>
            <a:endParaRPr lang="en-US" dirty="0" smtClean="0"/>
          </a:p>
          <a:p>
            <a:pPr lvl="1" fontAlgn="base"/>
            <a:r>
              <a:rPr lang="en-US" dirty="0" smtClean="0"/>
              <a:t>Company </a:t>
            </a:r>
            <a:r>
              <a:rPr lang="en-US" dirty="0"/>
              <a:t>or Creator </a:t>
            </a:r>
            <a:endParaRPr lang="en-US" dirty="0" smtClean="0"/>
          </a:p>
          <a:p>
            <a:pPr lvl="1" fontAlgn="base"/>
            <a:r>
              <a:rPr lang="en-US" dirty="0" smtClean="0"/>
              <a:t>Reviews</a:t>
            </a:r>
          </a:p>
          <a:p>
            <a:pPr lvl="1" fontAlgn="base"/>
            <a:r>
              <a:rPr lang="en-US" dirty="0" smtClean="0"/>
              <a:t>Last updated</a:t>
            </a:r>
            <a:endParaRPr lang="en-US" dirty="0"/>
          </a:p>
        </p:txBody>
      </p:sp>
    </p:spTree>
    <p:extLst>
      <p:ext uri="{BB962C8B-B14F-4D97-AF65-F5344CB8AC3E}">
        <p14:creationId xmlns:p14="http://schemas.microsoft.com/office/powerpoint/2010/main" val="121026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Activity: Exploring with Smartphones</a:t>
            </a:r>
          </a:p>
        </p:txBody>
      </p:sp>
      <p:sp>
        <p:nvSpPr>
          <p:cNvPr id="3" name="Content Placeholder 2"/>
          <p:cNvSpPr>
            <a:spLocks noGrp="1"/>
          </p:cNvSpPr>
          <p:nvPr>
            <p:ph idx="1"/>
          </p:nvPr>
        </p:nvSpPr>
        <p:spPr/>
        <p:txBody>
          <a:bodyPr>
            <a:normAutofit/>
          </a:bodyPr>
          <a:lstStyle/>
          <a:p>
            <a:pPr fontAlgn="base"/>
            <a:r>
              <a:rPr lang="en-US" dirty="0"/>
              <a:t>What are some options available in settings? What do they do? </a:t>
            </a:r>
            <a:endParaRPr lang="en-US" dirty="0" smtClean="0"/>
          </a:p>
          <a:p>
            <a:pPr fontAlgn="base"/>
            <a:r>
              <a:rPr lang="en-US" dirty="0" smtClean="0"/>
              <a:t>Which </a:t>
            </a:r>
            <a:r>
              <a:rPr lang="en-US" dirty="0"/>
              <a:t>settings options do you think are important for protecting your information? Why?</a:t>
            </a:r>
          </a:p>
        </p:txBody>
      </p:sp>
    </p:spTree>
    <p:extLst>
      <p:ext uri="{BB962C8B-B14F-4D97-AF65-F5344CB8AC3E}">
        <p14:creationId xmlns:p14="http://schemas.microsoft.com/office/powerpoint/2010/main" val="177674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Activity: Exploring with Smartphones</a:t>
            </a:r>
          </a:p>
        </p:txBody>
      </p:sp>
      <p:sp>
        <p:nvSpPr>
          <p:cNvPr id="3" name="Content Placeholder 2"/>
          <p:cNvSpPr>
            <a:spLocks noGrp="1"/>
          </p:cNvSpPr>
          <p:nvPr>
            <p:ph idx="1"/>
          </p:nvPr>
        </p:nvSpPr>
        <p:spPr/>
        <p:txBody>
          <a:bodyPr/>
          <a:lstStyle/>
          <a:p>
            <a:r>
              <a:rPr lang="en-US" dirty="0" smtClean="0"/>
              <a:t>Properly close apps – otherwise you might deplete your data, memory, and battery</a:t>
            </a:r>
          </a:p>
          <a:p>
            <a:r>
              <a:rPr lang="en-US" dirty="0" smtClean="0"/>
              <a:t>Deleting apps – always remove apps you no longer use</a:t>
            </a:r>
            <a:endParaRPr lang="en-US" dirty="0"/>
          </a:p>
        </p:txBody>
      </p:sp>
    </p:spTree>
    <p:extLst>
      <p:ext uri="{BB962C8B-B14F-4D97-AF65-F5344CB8AC3E}">
        <p14:creationId xmlns:p14="http://schemas.microsoft.com/office/powerpoint/2010/main" val="33246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Activity: Exploring with Smartphones</a:t>
            </a:r>
          </a:p>
        </p:txBody>
      </p:sp>
      <p:sp>
        <p:nvSpPr>
          <p:cNvPr id="3" name="Content Placeholder 2"/>
          <p:cNvSpPr>
            <a:spLocks noGrp="1"/>
          </p:cNvSpPr>
          <p:nvPr>
            <p:ph idx="1"/>
          </p:nvPr>
        </p:nvSpPr>
        <p:spPr/>
        <p:txBody>
          <a:bodyPr/>
          <a:lstStyle/>
          <a:p>
            <a:r>
              <a:rPr lang="en-US" dirty="0" smtClean="0"/>
              <a:t>How </a:t>
            </a:r>
            <a:r>
              <a:rPr lang="en-US" dirty="0"/>
              <a:t>can </a:t>
            </a:r>
            <a:r>
              <a:rPr lang="en-US" dirty="0" smtClean="0"/>
              <a:t>you </a:t>
            </a:r>
            <a:r>
              <a:rPr lang="en-US" dirty="0"/>
              <a:t>use what </a:t>
            </a:r>
            <a:r>
              <a:rPr lang="en-US" dirty="0" smtClean="0"/>
              <a:t>you </a:t>
            </a:r>
            <a:r>
              <a:rPr lang="en-US" dirty="0"/>
              <a:t>learned to interact with apps in the future? </a:t>
            </a:r>
          </a:p>
          <a:p>
            <a:r>
              <a:rPr lang="en-US" dirty="0" smtClean="0"/>
              <a:t>How </a:t>
            </a:r>
            <a:r>
              <a:rPr lang="en-US" dirty="0"/>
              <a:t>can </a:t>
            </a:r>
            <a:r>
              <a:rPr lang="en-US" dirty="0" smtClean="0"/>
              <a:t>you </a:t>
            </a:r>
            <a:r>
              <a:rPr lang="en-US" dirty="0"/>
              <a:t>share what </a:t>
            </a:r>
            <a:r>
              <a:rPr lang="en-US" dirty="0" smtClean="0"/>
              <a:t>you </a:t>
            </a:r>
            <a:r>
              <a:rPr lang="en-US" dirty="0"/>
              <a:t>have learned with others? </a:t>
            </a:r>
          </a:p>
          <a:p>
            <a:pPr marL="0" indent="0">
              <a:buNone/>
            </a:pPr>
            <a:endParaRPr lang="en-US" dirty="0"/>
          </a:p>
        </p:txBody>
      </p:sp>
    </p:spTree>
    <p:extLst>
      <p:ext uri="{BB962C8B-B14F-4D97-AF65-F5344CB8AC3E}">
        <p14:creationId xmlns:p14="http://schemas.microsoft.com/office/powerpoint/2010/main" val="399646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a:t>
            </a:r>
            <a:endParaRPr lang="en-US" dirty="0"/>
          </a:p>
        </p:txBody>
      </p:sp>
      <p:sp>
        <p:nvSpPr>
          <p:cNvPr id="3" name="Content Placeholder 2"/>
          <p:cNvSpPr>
            <a:spLocks noGrp="1"/>
          </p:cNvSpPr>
          <p:nvPr>
            <p:ph idx="1"/>
          </p:nvPr>
        </p:nvSpPr>
        <p:spPr/>
        <p:txBody>
          <a:bodyPr/>
          <a:lstStyle/>
          <a:p>
            <a:pPr marL="0" indent="0" algn="r">
              <a:buNone/>
            </a:pPr>
            <a:endParaRPr lang="en-US" dirty="0"/>
          </a:p>
        </p:txBody>
      </p:sp>
    </p:spTree>
    <p:extLst>
      <p:ext uri="{BB962C8B-B14F-4D97-AF65-F5344CB8AC3E}">
        <p14:creationId xmlns:p14="http://schemas.microsoft.com/office/powerpoint/2010/main" val="2180814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Module 1</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6103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2: </a:t>
            </a:r>
            <a:r>
              <a:rPr lang="en-US" dirty="0"/>
              <a:t>Mobile Security and Information Searching</a:t>
            </a:r>
          </a:p>
        </p:txBody>
      </p:sp>
      <p:graphicFrame>
        <p:nvGraphicFramePr>
          <p:cNvPr id="7" name="Table 6"/>
          <p:cNvGraphicFramePr>
            <a:graphicFrameLocks noGrp="1"/>
          </p:cNvGraphicFramePr>
          <p:nvPr>
            <p:extLst>
              <p:ext uri="{D42A27DB-BD31-4B8C-83A1-F6EECF244321}">
                <p14:modId xmlns:p14="http://schemas.microsoft.com/office/powerpoint/2010/main" val="667172462"/>
              </p:ext>
            </p:extLst>
          </p:nvPr>
        </p:nvGraphicFramePr>
        <p:xfrm>
          <a:off x="253731" y="2049560"/>
          <a:ext cx="8636538" cy="3496623"/>
        </p:xfrm>
        <a:graphic>
          <a:graphicData uri="http://schemas.openxmlformats.org/drawingml/2006/table">
            <a:tbl>
              <a:tblPr/>
              <a:tblGrid>
                <a:gridCol w="1724572">
                  <a:extLst>
                    <a:ext uri="{9D8B030D-6E8A-4147-A177-3AD203B41FA5}">
                      <a16:colId xmlns:a16="http://schemas.microsoft.com/office/drawing/2014/main" val="2128510195"/>
                    </a:ext>
                  </a:extLst>
                </a:gridCol>
                <a:gridCol w="6911966">
                  <a:extLst>
                    <a:ext uri="{9D8B030D-6E8A-4147-A177-3AD203B41FA5}">
                      <a16:colId xmlns:a16="http://schemas.microsoft.com/office/drawing/2014/main" val="1834883809"/>
                    </a:ext>
                  </a:extLst>
                </a:gridCol>
              </a:tblGrid>
              <a:tr h="340989">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20 </a:t>
                      </a:r>
                      <a:r>
                        <a:rPr lang="en-US" sz="2400" b="0" i="0" u="none" strike="noStrike" dirty="0">
                          <a:solidFill>
                            <a:srgbClr val="000000"/>
                          </a:solidFill>
                          <a:effectLst/>
                          <a:latin typeface="Arial" panose="020B0604020202020204" pitchFamily="34" charset="0"/>
                        </a:rPr>
                        <a:t> 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Icebreaker </a:t>
                      </a:r>
                      <a:r>
                        <a:rPr lang="en-US" sz="2400" b="0" i="0" u="none" strike="noStrike" dirty="0">
                          <a:solidFill>
                            <a:srgbClr val="000000"/>
                          </a:solidFill>
                          <a:effectLst/>
                          <a:latin typeface="Arial" panose="020B0604020202020204" pitchFamily="34" charset="0"/>
                        </a:rPr>
                        <a:t>and Learning Objectives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2974484"/>
                  </a:ext>
                </a:extLst>
              </a:tr>
              <a:tr h="340989">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30 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Creating accounts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423270"/>
                  </a:ext>
                </a:extLst>
              </a:tr>
              <a:tr h="340989">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30 </a:t>
                      </a:r>
                      <a:r>
                        <a:rPr lang="en-US" sz="2400" b="0" i="0" u="none" strike="noStrike" dirty="0">
                          <a:solidFill>
                            <a:srgbClr val="000000"/>
                          </a:solidFill>
                          <a:effectLst/>
                          <a:latin typeface="Arial" panose="020B0604020202020204" pitchFamily="34" charset="0"/>
                        </a:rPr>
                        <a:t>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Activity</a:t>
                      </a:r>
                      <a:r>
                        <a:rPr lang="en-US" sz="2400" b="0" i="0" u="none" strike="noStrike" dirty="0">
                          <a:solidFill>
                            <a:srgbClr val="000000"/>
                          </a:solidFill>
                          <a:effectLst/>
                          <a:latin typeface="Arial" panose="020B0604020202020204" pitchFamily="34" charset="0"/>
                        </a:rPr>
                        <a:t>: Password guessing game</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898607"/>
                  </a:ext>
                </a:extLst>
              </a:tr>
              <a:tr h="340989">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15 </a:t>
                      </a:r>
                      <a:r>
                        <a:rPr lang="en-US" sz="2400" b="0" i="0" u="none" strike="noStrike" dirty="0">
                          <a:solidFill>
                            <a:srgbClr val="000000"/>
                          </a:solidFill>
                          <a:effectLst/>
                          <a:latin typeface="Arial" panose="020B0604020202020204" pitchFamily="34" charset="0"/>
                        </a:rPr>
                        <a:t>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Break</a:t>
                      </a:r>
                      <a:endParaRPr lang="en-US" sz="240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671523"/>
                  </a:ext>
                </a:extLst>
              </a:tr>
              <a:tr h="340989">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20 </a:t>
                      </a:r>
                      <a:r>
                        <a:rPr lang="en-US" sz="2400" b="0" i="0" u="none" strike="noStrike" dirty="0">
                          <a:solidFill>
                            <a:srgbClr val="000000"/>
                          </a:solidFill>
                          <a:effectLst/>
                          <a:latin typeface="Arial" panose="020B0604020202020204" pitchFamily="34" charset="0"/>
                        </a:rPr>
                        <a:t>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Searching </a:t>
                      </a:r>
                      <a:r>
                        <a:rPr lang="en-US" sz="2400" b="0" i="0" u="none" strike="noStrike" dirty="0">
                          <a:solidFill>
                            <a:srgbClr val="000000"/>
                          </a:solidFill>
                          <a:effectLst/>
                          <a:latin typeface="Arial" panose="020B0604020202020204" pitchFamily="34" charset="0"/>
                        </a:rPr>
                        <a:t>for information on smartphones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668295"/>
                  </a:ext>
                </a:extLst>
              </a:tr>
              <a:tr h="340989">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30 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Investigating </a:t>
                      </a:r>
                      <a:r>
                        <a:rPr lang="en-US" sz="2400" b="0" i="0" u="none" strike="noStrike" dirty="0">
                          <a:solidFill>
                            <a:srgbClr val="000000"/>
                          </a:solidFill>
                          <a:effectLst/>
                          <a:latin typeface="Arial" panose="020B0604020202020204" pitchFamily="34" charset="0"/>
                        </a:rPr>
                        <a:t>what we find </a:t>
                      </a:r>
                      <a:r>
                        <a:rPr lang="en-US" sz="2400" b="0" i="0" u="none" strike="noStrike" dirty="0" smtClean="0">
                          <a:solidFill>
                            <a:srgbClr val="000000"/>
                          </a:solidFill>
                          <a:effectLst/>
                          <a:latin typeface="Arial" panose="020B0604020202020204" pitchFamily="34" charset="0"/>
                        </a:rPr>
                        <a:t>online</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759625"/>
                  </a:ext>
                </a:extLst>
              </a:tr>
              <a:tr h="340989">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30 minutes</a:t>
                      </a:r>
                      <a:endParaRPr lang="en-US" sz="240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Activity: Identifying Mobile Scams</a:t>
                      </a:r>
                      <a:endParaRPr lang="en-US" sz="240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734324"/>
                  </a:ext>
                </a:extLst>
              </a:tr>
              <a:tr h="445113">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5 minutes</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Debrief</a:t>
                      </a:r>
                      <a:endParaRPr lang="en-US" sz="2400" dirty="0">
                        <a:effectLst/>
                      </a:endParaRPr>
                    </a:p>
                  </a:txBody>
                  <a:tcPr marL="52627" marR="52627" marT="35085" marB="3508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701227"/>
                  </a:ext>
                </a:extLst>
              </a:tr>
            </a:tbl>
          </a:graphicData>
        </a:graphic>
      </p:graphicFrame>
      <p:sp>
        <p:nvSpPr>
          <p:cNvPr id="8" name="Rectangle 2"/>
          <p:cNvSpPr>
            <a:spLocks noChangeArrowheads="1"/>
          </p:cNvSpPr>
          <p:nvPr/>
        </p:nvSpPr>
        <p:spPr bwMode="auto">
          <a:xfrm>
            <a:off x="-932014" y="1363960"/>
            <a:ext cx="1627154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1731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Icebreaker</a:t>
            </a:r>
            <a:endParaRPr lang="en-US"/>
          </a:p>
        </p:txBody>
      </p:sp>
      <p:sp>
        <p:nvSpPr>
          <p:cNvPr id="3" name="Content Placeholder 2"/>
          <p:cNvSpPr>
            <a:spLocks noGrp="1"/>
          </p:cNvSpPr>
          <p:nvPr>
            <p:ph idx="1"/>
          </p:nvPr>
        </p:nvSpPr>
        <p:spPr/>
        <p:txBody>
          <a:bodyPr/>
          <a:lstStyle/>
          <a:p>
            <a:pPr fontAlgn="base"/>
            <a:r>
              <a:rPr lang="en-US" dirty="0" smtClean="0"/>
              <a:t>Each </a:t>
            </a:r>
            <a:r>
              <a:rPr lang="en-US" dirty="0"/>
              <a:t>group will choose one of the ways they use their phone from the first module icebreaker and then they will act it out.  </a:t>
            </a:r>
          </a:p>
          <a:p>
            <a:pPr lvl="1" fontAlgn="base"/>
            <a:r>
              <a:rPr lang="en-US" dirty="0"/>
              <a:t>Choose at least 1 narrator and 1 actor (can have more)</a:t>
            </a:r>
          </a:p>
          <a:p>
            <a:pPr lvl="1" fontAlgn="base"/>
            <a:r>
              <a:rPr lang="en-US" dirty="0"/>
              <a:t>Skits should be short - no more than 1 minute.</a:t>
            </a:r>
          </a:p>
          <a:p>
            <a:pPr marL="0" indent="0">
              <a:buNone/>
            </a:pPr>
            <a:endParaRPr lang="en-US" dirty="0"/>
          </a:p>
        </p:txBody>
      </p:sp>
    </p:spTree>
    <p:extLst>
      <p:ext uri="{BB962C8B-B14F-4D97-AF65-F5344CB8AC3E}">
        <p14:creationId xmlns:p14="http://schemas.microsoft.com/office/powerpoint/2010/main" val="1422488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Overview of course</a:t>
            </a:r>
            <a:endParaRPr lang="en-US" dirty="0"/>
          </a:p>
        </p:txBody>
      </p:sp>
      <p:sp>
        <p:nvSpPr>
          <p:cNvPr id="3" name="Content Placeholder 2"/>
          <p:cNvSpPr>
            <a:spLocks noGrp="1"/>
          </p:cNvSpPr>
          <p:nvPr>
            <p:ph idx="1"/>
          </p:nvPr>
        </p:nvSpPr>
        <p:spPr/>
        <p:txBody>
          <a:bodyPr/>
          <a:lstStyle/>
          <a:p>
            <a:pPr marL="0" indent="0">
              <a:buNone/>
            </a:pPr>
            <a:r>
              <a:rPr lang="en-US" dirty="0" smtClean="0"/>
              <a:t>Day 1</a:t>
            </a:r>
          </a:p>
          <a:p>
            <a:r>
              <a:rPr lang="en-US" dirty="0" smtClean="0"/>
              <a:t>Module 1: Introduction to the mobile internet</a:t>
            </a:r>
          </a:p>
          <a:p>
            <a:r>
              <a:rPr lang="en-US" dirty="0" smtClean="0"/>
              <a:t>Module 2: Security and information </a:t>
            </a:r>
            <a:r>
              <a:rPr lang="en-US" dirty="0"/>
              <a:t>s</a:t>
            </a:r>
            <a:r>
              <a:rPr lang="en-US" dirty="0" smtClean="0"/>
              <a:t>earching</a:t>
            </a:r>
          </a:p>
          <a:p>
            <a:pPr marL="0" indent="0">
              <a:buNone/>
            </a:pPr>
            <a:r>
              <a:rPr lang="en-US" dirty="0" smtClean="0"/>
              <a:t>Day 2</a:t>
            </a:r>
          </a:p>
          <a:p>
            <a:r>
              <a:rPr lang="en-US" dirty="0" smtClean="0"/>
              <a:t>Module 3: Making smartphones work for you</a:t>
            </a:r>
          </a:p>
          <a:p>
            <a:r>
              <a:rPr lang="en-US" dirty="0" smtClean="0"/>
              <a:t>Module 4: Using library resources on mobile</a:t>
            </a:r>
            <a:endParaRPr lang="en-US" dirty="0"/>
          </a:p>
        </p:txBody>
      </p:sp>
      <p:pic>
        <p:nvPicPr>
          <p:cNvPr id="4" name="Picture 3" descr="TASCHA_avatar_512.png"/>
          <p:cNvPicPr>
            <a:picLocks noChangeAspect="1"/>
          </p:cNvPicPr>
          <p:nvPr/>
        </p:nvPicPr>
        <p:blipFill>
          <a:blip r:embed="rId3"/>
          <a:stretch>
            <a:fillRect/>
          </a:stretch>
        </p:blipFill>
        <p:spPr>
          <a:xfrm>
            <a:off x="166048" y="220046"/>
            <a:ext cx="609600" cy="609600"/>
          </a:xfrm>
          <a:prstGeom prst="rect">
            <a:avLst/>
          </a:prstGeom>
        </p:spPr>
      </p:pic>
    </p:spTree>
    <p:extLst>
      <p:ext uri="{BB962C8B-B14F-4D97-AF65-F5344CB8AC3E}">
        <p14:creationId xmlns:p14="http://schemas.microsoft.com/office/powerpoint/2010/main" val="3780134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accounts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3331" b="39722"/>
          <a:stretch/>
        </p:blipFill>
        <p:spPr>
          <a:xfrm>
            <a:off x="2007455" y="1417638"/>
            <a:ext cx="5233102" cy="5297889"/>
          </a:xfrm>
        </p:spPr>
      </p:pic>
    </p:spTree>
    <p:extLst>
      <p:ext uri="{BB962C8B-B14F-4D97-AF65-F5344CB8AC3E}">
        <p14:creationId xmlns:p14="http://schemas.microsoft.com/office/powerpoint/2010/main" val="2894627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Creating accounts</a:t>
            </a:r>
            <a:endParaRPr lang="en-US" dirty="0"/>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t="2793" b="34946"/>
          <a:stretch/>
        </p:blipFill>
        <p:spPr>
          <a:xfrm>
            <a:off x="2163570" y="1401482"/>
            <a:ext cx="4929665" cy="545651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accounts</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3260" b="33297"/>
          <a:stretch/>
        </p:blipFill>
        <p:spPr>
          <a:xfrm>
            <a:off x="2295700" y="1446940"/>
            <a:ext cx="4664939" cy="5261422"/>
          </a:xfrm>
        </p:spPr>
      </p:pic>
    </p:spTree>
    <p:extLst>
      <p:ext uri="{BB962C8B-B14F-4D97-AF65-F5344CB8AC3E}">
        <p14:creationId xmlns:p14="http://schemas.microsoft.com/office/powerpoint/2010/main" val="1456205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612294"/>
          </a:xfrm>
          <a:prstGeom prst="rect">
            <a:avLst/>
          </a:prstGeom>
        </p:spPr>
      </p:pic>
    </p:spTree>
    <p:extLst>
      <p:ext uri="{BB962C8B-B14F-4D97-AF65-F5344CB8AC3E}">
        <p14:creationId xmlns:p14="http://schemas.microsoft.com/office/powerpoint/2010/main" val="646486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Gmail asks for</a:t>
            </a:r>
            <a:endParaRPr lang="en-US" dirty="0"/>
          </a:p>
        </p:txBody>
      </p:sp>
      <p:sp>
        <p:nvSpPr>
          <p:cNvPr id="3" name="Content Placeholder 2"/>
          <p:cNvSpPr>
            <a:spLocks noGrp="1"/>
          </p:cNvSpPr>
          <p:nvPr>
            <p:ph idx="1"/>
          </p:nvPr>
        </p:nvSpPr>
        <p:spPr/>
        <p:txBody>
          <a:bodyPr/>
          <a:lstStyle/>
          <a:p>
            <a:r>
              <a:rPr lang="en-US" dirty="0" smtClean="0"/>
              <a:t>Username</a:t>
            </a:r>
          </a:p>
          <a:p>
            <a:r>
              <a:rPr lang="en-US" dirty="0" smtClean="0"/>
              <a:t>Password</a:t>
            </a:r>
          </a:p>
          <a:p>
            <a:r>
              <a:rPr lang="en-US" dirty="0" smtClean="0"/>
              <a:t>Birthday</a:t>
            </a:r>
          </a:p>
          <a:p>
            <a:r>
              <a:rPr lang="en-US" dirty="0" smtClean="0"/>
              <a:t>Gender</a:t>
            </a:r>
          </a:p>
          <a:p>
            <a:r>
              <a:rPr lang="en-US" dirty="0" smtClean="0"/>
              <a:t>Phone Number</a:t>
            </a:r>
          </a:p>
          <a:p>
            <a:r>
              <a:rPr lang="en-US" dirty="0" smtClean="0"/>
              <a:t>Current Email address</a:t>
            </a:r>
            <a:endParaRPr lang="en-US" dirty="0"/>
          </a:p>
        </p:txBody>
      </p:sp>
    </p:spTree>
    <p:extLst>
      <p:ext uri="{BB962C8B-B14F-4D97-AF65-F5344CB8AC3E}">
        <p14:creationId xmlns:p14="http://schemas.microsoft.com/office/powerpoint/2010/main" val="31974113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Before creating an account with an app, ask</a:t>
            </a:r>
            <a:r>
              <a:rPr lang="en-US" b="0" dirty="0" smtClean="0"/>
              <a:t>:</a:t>
            </a:r>
            <a:endParaRPr lang="en-US" dirty="0"/>
          </a:p>
        </p:txBody>
      </p:sp>
      <p:sp>
        <p:nvSpPr>
          <p:cNvPr id="3" name="Content Placeholder 2"/>
          <p:cNvSpPr>
            <a:spLocks noGrp="1"/>
          </p:cNvSpPr>
          <p:nvPr>
            <p:ph idx="1"/>
          </p:nvPr>
        </p:nvSpPr>
        <p:spPr/>
        <p:txBody>
          <a:bodyPr/>
          <a:lstStyle/>
          <a:p>
            <a:pPr fontAlgn="base"/>
            <a:r>
              <a:rPr lang="en-US" dirty="0"/>
              <a:t>"What benefit do you get from having this account?" </a:t>
            </a:r>
          </a:p>
          <a:p>
            <a:pPr fontAlgn="base"/>
            <a:r>
              <a:rPr lang="en-US" dirty="0"/>
              <a:t>"What benefit does the company get?"</a:t>
            </a:r>
          </a:p>
          <a:p>
            <a:pPr fontAlgn="base"/>
            <a:r>
              <a:rPr lang="en-US" dirty="0"/>
              <a:t>“Can I use the app without creating an account?”</a:t>
            </a:r>
          </a:p>
          <a:p>
            <a:pPr fontAlgn="base"/>
            <a:r>
              <a:rPr lang="en-US" dirty="0"/>
              <a:t>"Why does the app want certain information</a:t>
            </a:r>
            <a:r>
              <a:rPr lang="en-US" dirty="0" smtClean="0"/>
              <a:t>?”</a:t>
            </a:r>
          </a:p>
          <a:p>
            <a:pPr fontAlgn="base"/>
            <a:r>
              <a:rPr lang="en-US" dirty="0" smtClean="0"/>
              <a:t>“Should I create this account?”</a:t>
            </a:r>
            <a:endParaRPr lang="en-US" dirty="0"/>
          </a:p>
          <a:p>
            <a:pPr marL="0" indent="0">
              <a:buNone/>
            </a:pPr>
            <a:endParaRPr lang="en-US" dirty="0"/>
          </a:p>
        </p:txBody>
      </p:sp>
    </p:spTree>
    <p:extLst>
      <p:ext uri="{BB962C8B-B14F-4D97-AF65-F5344CB8AC3E}">
        <p14:creationId xmlns:p14="http://schemas.microsoft.com/office/powerpoint/2010/main" val="26999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Password game</a:t>
            </a:r>
            <a:endParaRPr lang="en-US" dirty="0"/>
          </a:p>
        </p:txBody>
      </p:sp>
      <p:sp>
        <p:nvSpPr>
          <p:cNvPr id="3" name="Content Placeholder 2"/>
          <p:cNvSpPr>
            <a:spLocks noGrp="1"/>
          </p:cNvSpPr>
          <p:nvPr>
            <p:ph idx="1"/>
          </p:nvPr>
        </p:nvSpPr>
        <p:spPr/>
        <p:txBody>
          <a:bodyPr/>
          <a:lstStyle/>
          <a:p>
            <a:pPr marL="0" indent="0">
              <a:buNone/>
            </a:pPr>
            <a:r>
              <a:rPr lang="en-US" dirty="0" smtClean="0"/>
              <a:t>Make up a password for each app and write it on the back of the app.</a:t>
            </a:r>
          </a:p>
          <a:p>
            <a:pPr marL="0" indent="0">
              <a:buNone/>
            </a:pPr>
            <a:endParaRPr lang="en-US" dirty="0"/>
          </a:p>
          <a:p>
            <a:pPr marL="0" indent="0">
              <a:buNone/>
            </a:pPr>
            <a:r>
              <a:rPr lang="en-US" dirty="0" smtClean="0"/>
              <a:t>DON’T USE YOUR REAL PASSWORDS!</a:t>
            </a:r>
            <a:endParaRPr lang="en-US" dirty="0"/>
          </a:p>
        </p:txBody>
      </p:sp>
    </p:spTree>
    <p:extLst>
      <p:ext uri="{BB962C8B-B14F-4D97-AF65-F5344CB8AC3E}">
        <p14:creationId xmlns:p14="http://schemas.microsoft.com/office/powerpoint/2010/main" val="34713734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create stronger passwords?</a:t>
            </a:r>
            <a:endParaRPr lang="en-US" dirty="0"/>
          </a:p>
        </p:txBody>
      </p:sp>
      <p:sp>
        <p:nvSpPr>
          <p:cNvPr id="3" name="Content Placeholder 2"/>
          <p:cNvSpPr>
            <a:spLocks noGrp="1"/>
          </p:cNvSpPr>
          <p:nvPr>
            <p:ph idx="1"/>
          </p:nvPr>
        </p:nvSpPr>
        <p:spPr/>
        <p:txBody>
          <a:bodyPr/>
          <a:lstStyle/>
          <a:p>
            <a:pPr fontAlgn="base"/>
            <a:r>
              <a:rPr lang="en-US" dirty="0"/>
              <a:t>keep passwords simple, long, and memorable</a:t>
            </a:r>
          </a:p>
          <a:p>
            <a:pPr fontAlgn="base"/>
            <a:r>
              <a:rPr lang="en-US" dirty="0"/>
              <a:t>phrases, lowercase letters and typical English (or your local language) words work well. </a:t>
            </a:r>
          </a:p>
          <a:p>
            <a:pPr marL="0" indent="0">
              <a:buNone/>
            </a:pPr>
            <a:endParaRPr lang="en-US" dirty="0"/>
          </a:p>
        </p:txBody>
      </p:sp>
    </p:spTree>
    <p:extLst>
      <p:ext uri="{BB962C8B-B14F-4D97-AF65-F5344CB8AC3E}">
        <p14:creationId xmlns:p14="http://schemas.microsoft.com/office/powerpoint/2010/main" val="146229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way to create passwords</a:t>
            </a:r>
            <a:endParaRPr lang="en-US" dirty="0"/>
          </a:p>
        </p:txBody>
      </p:sp>
      <p:pic>
        <p:nvPicPr>
          <p:cNvPr id="1026" name="Picture 2" descr="https://lh3.googleusercontent.com/XhIisGRF3UPpoFTjLSCXhIdV0rbFQMOzBp0MvPPqN3UHpyE49qLVYuLxEBe4mW-7Y6F02l_paXO14TGAmuRpASFxDZnY4RlQaTxaXfRL-OPWCIeN5Alc_kU3239nkd-fJbDuBczEAYnml-iE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73748"/>
            <a:ext cx="54864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17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1000" y="122185"/>
            <a:ext cx="7802000" cy="6336489"/>
          </a:xfrm>
        </p:spPr>
      </p:pic>
      <p:sp>
        <p:nvSpPr>
          <p:cNvPr id="6" name="TextBox 5"/>
          <p:cNvSpPr txBox="1"/>
          <p:nvPr/>
        </p:nvSpPr>
        <p:spPr>
          <a:xfrm>
            <a:off x="5521124" y="6550223"/>
            <a:ext cx="4618298" cy="615553"/>
          </a:xfrm>
          <a:prstGeom prst="rect">
            <a:avLst/>
          </a:prstGeom>
          <a:noFill/>
        </p:spPr>
        <p:txBody>
          <a:bodyPr wrap="square" rtlCol="0">
            <a:spAutoFit/>
          </a:bodyPr>
          <a:lstStyle/>
          <a:p>
            <a:r>
              <a:rPr lang="en-US" sz="1600" dirty="0" smtClean="0"/>
              <a:t>Comic from </a:t>
            </a:r>
            <a:r>
              <a:rPr lang="en-US" sz="1600" dirty="0" err="1" smtClean="0"/>
              <a:t>xkcd</a:t>
            </a:r>
            <a:r>
              <a:rPr lang="en-US" sz="1600" dirty="0" smtClean="0"/>
              <a:t>: https</a:t>
            </a:r>
            <a:r>
              <a:rPr lang="en-US" sz="1600" dirty="0"/>
              <a:t>://xkcd.com/936/</a:t>
            </a:r>
          </a:p>
          <a:p>
            <a:endParaRPr lang="en-US" dirty="0"/>
          </a:p>
        </p:txBody>
      </p:sp>
    </p:spTree>
    <p:extLst>
      <p:ext uri="{BB962C8B-B14F-4D97-AF65-F5344CB8AC3E}">
        <p14:creationId xmlns:p14="http://schemas.microsoft.com/office/powerpoint/2010/main" val="2824300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1: Introduction to the mobile internet and smartphones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623423"/>
              </p:ext>
            </p:extLst>
          </p:nvPr>
        </p:nvGraphicFramePr>
        <p:xfrm>
          <a:off x="261257" y="1857739"/>
          <a:ext cx="8621486" cy="4927600"/>
        </p:xfrm>
        <a:graphic>
          <a:graphicData uri="http://schemas.openxmlformats.org/drawingml/2006/table">
            <a:tbl>
              <a:tblPr/>
              <a:tblGrid>
                <a:gridCol w="1903445">
                  <a:extLst>
                    <a:ext uri="{9D8B030D-6E8A-4147-A177-3AD203B41FA5}">
                      <a16:colId xmlns:a16="http://schemas.microsoft.com/office/drawing/2014/main" val="263912915"/>
                    </a:ext>
                  </a:extLst>
                </a:gridCol>
                <a:gridCol w="6718041">
                  <a:extLst>
                    <a:ext uri="{9D8B030D-6E8A-4147-A177-3AD203B41FA5}">
                      <a16:colId xmlns:a16="http://schemas.microsoft.com/office/drawing/2014/main" val="1321853890"/>
                    </a:ext>
                  </a:extLst>
                </a:gridCol>
              </a:tblGrid>
              <a:tr h="457200">
                <a:tc>
                  <a:txBody>
                    <a:bodyPr/>
                    <a:lstStyle/>
                    <a:p>
                      <a:pPr rtl="0" fontAlgn="t">
                        <a:spcBef>
                          <a:spcPts val="0"/>
                        </a:spcBef>
                        <a:spcAft>
                          <a:spcPts val="0"/>
                        </a:spcAft>
                      </a:pPr>
                      <a:r>
                        <a:rPr lang="en-US" sz="2400" dirty="0" smtClean="0">
                          <a:effectLst/>
                          <a:latin typeface="Arial" panose="020B0604020202020204" pitchFamily="34" charset="0"/>
                          <a:cs typeface="Arial" panose="020B0604020202020204" pitchFamily="34" charset="0"/>
                        </a:rPr>
                        <a:t>15 minutes</a:t>
                      </a:r>
                      <a:endParaRPr lang="en-US" sz="24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dirty="0" smtClean="0">
                          <a:effectLst/>
                          <a:latin typeface="Arial" panose="020B0604020202020204" pitchFamily="34" charset="0"/>
                          <a:cs typeface="Arial" panose="020B0604020202020204" pitchFamily="34" charset="0"/>
                        </a:rPr>
                        <a:t>Introduction</a:t>
                      </a:r>
                      <a:endParaRPr lang="en-US" sz="2400" dirty="0">
                        <a:effectLst/>
                        <a:latin typeface="Arial" panose="020B060402020202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19378"/>
                  </a:ext>
                </a:extLst>
              </a:tr>
              <a:tr h="457200">
                <a:tc>
                  <a:txBody>
                    <a:bodyPr/>
                    <a:lstStyle/>
                    <a:p>
                      <a:pPr rtl="0" fontAlgn="t">
                        <a:spcBef>
                          <a:spcPts val="0"/>
                        </a:spcBef>
                        <a:spcAft>
                          <a:spcPts val="0"/>
                        </a:spcAft>
                      </a:pPr>
                      <a:r>
                        <a:rPr lang="en-US" sz="2400" b="0" i="0" u="none" strike="noStrike" dirty="0">
                          <a:solidFill>
                            <a:srgbClr val="000000"/>
                          </a:solidFill>
                          <a:effectLst/>
                          <a:latin typeface="Arial" panose="020B0604020202020204" pitchFamily="34" charset="0"/>
                        </a:rPr>
                        <a:t>20 minutes</a:t>
                      </a:r>
                      <a:endParaRPr lang="en-US" sz="4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Arial" panose="020B0604020202020204" pitchFamily="34" charset="0"/>
                        </a:rPr>
                        <a:t>Icebreaker and Learning Objectives</a:t>
                      </a:r>
                      <a:endParaRPr lang="en-US" sz="4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012597"/>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15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Applying prior knowledge</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72465"/>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20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Internet and WWW</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6405505"/>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30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Arial" panose="020B0604020202020204" pitchFamily="34" charset="0"/>
                        </a:rPr>
                        <a:t>Mobile Internet: Data vs Wi-Fi</a:t>
                      </a:r>
                      <a:endParaRPr lang="en-US" sz="4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976213"/>
                  </a:ext>
                </a:extLst>
              </a:tr>
              <a:tr h="457200">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15 </a:t>
                      </a:r>
                      <a:r>
                        <a:rPr lang="en-US" sz="2400" b="0" i="0" u="none" strike="noStrike" dirty="0">
                          <a:solidFill>
                            <a:srgbClr val="000000"/>
                          </a:solidFill>
                          <a:effectLst/>
                          <a:latin typeface="Arial" panose="020B0604020202020204" pitchFamily="34" charset="0"/>
                        </a:rPr>
                        <a:t>minutes</a:t>
                      </a:r>
                      <a:endParaRPr lang="en-US" sz="4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Break</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6833668"/>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25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Activity: Perform the Internet</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240446"/>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15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Apps vs browsers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19924"/>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35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effectLst/>
                          <a:latin typeface="Arial" panose="020B0604020202020204" pitchFamily="34" charset="0"/>
                        </a:rPr>
                        <a:t>Activity: Exploring the Internet</a:t>
                      </a:r>
                      <a:endParaRPr lang="en-US" sz="4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0164770"/>
                  </a:ext>
                </a:extLst>
              </a:tr>
              <a:tr h="457200">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5 minutes</a:t>
                      </a:r>
                      <a:endParaRPr lang="en-US" sz="40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Debrief</a:t>
                      </a:r>
                      <a:endParaRPr lang="en-US" sz="4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495126"/>
                  </a:ext>
                </a:extLst>
              </a:tr>
            </a:tbl>
          </a:graphicData>
        </a:graphic>
      </p:graphicFrame>
      <p:sp>
        <p:nvSpPr>
          <p:cNvPr id="6" name="Rectangle 1"/>
          <p:cNvSpPr>
            <a:spLocks noChangeArrowheads="1"/>
          </p:cNvSpPr>
          <p:nvPr/>
        </p:nvSpPr>
        <p:spPr bwMode="auto">
          <a:xfrm>
            <a:off x="-1542862" y="-187027"/>
            <a:ext cx="125930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36556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information</a:t>
            </a:r>
            <a:endParaRPr lang="en-US" dirty="0"/>
          </a:p>
        </p:txBody>
      </p:sp>
      <p:sp>
        <p:nvSpPr>
          <p:cNvPr id="3" name="Content Placeholder 2"/>
          <p:cNvSpPr>
            <a:spLocks noGrp="1"/>
          </p:cNvSpPr>
          <p:nvPr>
            <p:ph idx="1"/>
          </p:nvPr>
        </p:nvSpPr>
        <p:spPr/>
        <p:txBody>
          <a:bodyPr/>
          <a:lstStyle/>
          <a:p>
            <a:pPr marL="0" indent="0">
              <a:buNone/>
            </a:pPr>
            <a:r>
              <a:rPr lang="en-US" dirty="0"/>
              <a:t>U</a:t>
            </a:r>
            <a:r>
              <a:rPr lang="en-US" dirty="0" smtClean="0"/>
              <a:t>sing </a:t>
            </a:r>
            <a:r>
              <a:rPr lang="en-US" dirty="0"/>
              <a:t>only my phone, how would I find the population of Nairobi</a:t>
            </a:r>
            <a:r>
              <a:rPr lang="en-US" dirty="0" smtClean="0"/>
              <a:t>?</a:t>
            </a:r>
            <a:endParaRPr lang="en-US" dirty="0"/>
          </a:p>
          <a:p>
            <a:pPr marL="0" indent="0">
              <a:buNone/>
            </a:pPr>
            <a:r>
              <a:rPr lang="en-US" dirty="0"/>
              <a:t/>
            </a:r>
            <a:br>
              <a:rPr lang="en-US" dirty="0"/>
            </a:br>
            <a:endParaRPr lang="en-US" dirty="0"/>
          </a:p>
        </p:txBody>
      </p:sp>
    </p:spTree>
    <p:extLst>
      <p:ext uri="{BB962C8B-B14F-4D97-AF65-F5344CB8AC3E}">
        <p14:creationId xmlns:p14="http://schemas.microsoft.com/office/powerpoint/2010/main" val="7555125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search engines have you used?</a:t>
            </a:r>
            <a:endParaRPr lang="en-US" dirty="0"/>
          </a:p>
        </p:txBody>
      </p:sp>
      <p:sp>
        <p:nvSpPr>
          <p:cNvPr id="3" name="Content Placeholder 2"/>
          <p:cNvSpPr>
            <a:spLocks noGrp="1"/>
          </p:cNvSpPr>
          <p:nvPr>
            <p:ph idx="1"/>
          </p:nvPr>
        </p:nvSpPr>
        <p:spPr/>
        <p:txBody>
          <a:bodyPr/>
          <a:lstStyle/>
          <a:p>
            <a:pPr marL="0" indent="0">
              <a:buNone/>
            </a:pPr>
            <a:r>
              <a:rPr lang="en-US" dirty="0"/>
              <a:t/>
            </a:r>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377" y="3699175"/>
            <a:ext cx="2305224" cy="23052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62" y="3958542"/>
            <a:ext cx="3610451" cy="146110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399449"/>
            <a:ext cx="3535240" cy="18606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962" y="1399449"/>
            <a:ext cx="3363429" cy="1770004"/>
          </a:xfrm>
          <a:prstGeom prst="rect">
            <a:avLst/>
          </a:prstGeom>
        </p:spPr>
      </p:pic>
    </p:spTree>
    <p:extLst>
      <p:ext uri="{BB962C8B-B14F-4D97-AF65-F5344CB8AC3E}">
        <p14:creationId xmlns:p14="http://schemas.microsoft.com/office/powerpoint/2010/main" val="2572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what we find online</a:t>
            </a:r>
            <a:endParaRPr lang="en-US" dirty="0"/>
          </a:p>
        </p:txBody>
      </p:sp>
      <p:sp>
        <p:nvSpPr>
          <p:cNvPr id="3" name="Content Placeholder 2"/>
          <p:cNvSpPr>
            <a:spLocks noGrp="1"/>
          </p:cNvSpPr>
          <p:nvPr>
            <p:ph idx="1"/>
          </p:nvPr>
        </p:nvSpPr>
        <p:spPr/>
        <p:txBody>
          <a:bodyPr/>
          <a:lstStyle/>
          <a:p>
            <a:r>
              <a:rPr lang="en-US" dirty="0"/>
              <a:t>What are some popular internet stories that you wonder about? </a:t>
            </a:r>
          </a:p>
          <a:p>
            <a:r>
              <a:rPr lang="en-US" dirty="0" smtClean="0"/>
              <a:t>How </a:t>
            </a:r>
            <a:r>
              <a:rPr lang="en-US" dirty="0"/>
              <a:t>can you figure out if a story is true?</a:t>
            </a:r>
          </a:p>
        </p:txBody>
      </p:sp>
    </p:spTree>
    <p:extLst>
      <p:ext uri="{BB962C8B-B14F-4D97-AF65-F5344CB8AC3E}">
        <p14:creationId xmlns:p14="http://schemas.microsoft.com/office/powerpoint/2010/main" val="22028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186777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checking fake news</a:t>
            </a:r>
            <a:endParaRPr lang="en-US" dirty="0"/>
          </a:p>
        </p:txBody>
      </p:sp>
      <p:sp>
        <p:nvSpPr>
          <p:cNvPr id="3" name="Content Placeholder 2"/>
          <p:cNvSpPr>
            <a:spLocks noGrp="1"/>
          </p:cNvSpPr>
          <p:nvPr>
            <p:ph idx="1"/>
          </p:nvPr>
        </p:nvSpPr>
        <p:spPr/>
        <p:txBody>
          <a:bodyPr/>
          <a:lstStyle/>
          <a:p>
            <a:r>
              <a:rPr lang="en-US" dirty="0" smtClean="0"/>
              <a:t>Africa Check: africacheck.org</a:t>
            </a:r>
          </a:p>
          <a:p>
            <a:r>
              <a:rPr lang="en-US" dirty="0" smtClean="0"/>
              <a:t>Snopes: snopes.org</a:t>
            </a:r>
          </a:p>
          <a:p>
            <a:r>
              <a:rPr lang="en-US" dirty="0" smtClean="0"/>
              <a:t>Images</a:t>
            </a:r>
            <a:r>
              <a:rPr lang="en-US" dirty="0"/>
              <a:t> </a:t>
            </a:r>
            <a:endParaRPr lang="en-US" dirty="0" smtClean="0"/>
          </a:p>
          <a:p>
            <a:pPr lvl="1"/>
            <a:r>
              <a:rPr lang="en-US" dirty="0" smtClean="0">
                <a:hlinkClick r:id="rId3"/>
              </a:rPr>
              <a:t>www.tineye.com</a:t>
            </a:r>
            <a:endParaRPr lang="en-US" dirty="0" smtClean="0"/>
          </a:p>
          <a:p>
            <a:pPr lvl="1"/>
            <a:r>
              <a:rPr lang="en-US" dirty="0" smtClean="0"/>
              <a:t>Images.google.com</a:t>
            </a:r>
          </a:p>
          <a:p>
            <a:pPr lvl="1"/>
            <a:r>
              <a:rPr lang="en-US" dirty="0" smtClean="0"/>
              <a:t>App: Fake </a:t>
            </a:r>
            <a:r>
              <a:rPr lang="en-US" dirty="0"/>
              <a:t>Image </a:t>
            </a:r>
            <a:r>
              <a:rPr lang="en-US" dirty="0" smtClean="0"/>
              <a:t>Detector (</a:t>
            </a:r>
            <a:r>
              <a:rPr lang="en-US" dirty="0" err="1" smtClean="0"/>
              <a:t>Andriod</a:t>
            </a:r>
            <a:r>
              <a:rPr lang="en-US" dirty="0" smtClean="0"/>
              <a:t>)</a:t>
            </a:r>
          </a:p>
          <a:p>
            <a:pPr lvl="1"/>
            <a:r>
              <a:rPr lang="en-US" dirty="0" smtClean="0"/>
              <a:t>App:</a:t>
            </a:r>
            <a:r>
              <a:rPr lang="en-US" dirty="0"/>
              <a:t> </a:t>
            </a:r>
            <a:r>
              <a:rPr lang="en-US" u="sng" dirty="0">
                <a:hlinkClick r:id="rId4"/>
              </a:rPr>
              <a:t>Veracity – Reverse Image </a:t>
            </a:r>
            <a:r>
              <a:rPr lang="en-US" u="sng" dirty="0" smtClean="0">
                <a:hlinkClick r:id="rId4"/>
              </a:rPr>
              <a:t>Search</a:t>
            </a:r>
            <a:r>
              <a:rPr lang="en-US" u="sng" dirty="0" smtClean="0"/>
              <a:t> (iOS)</a:t>
            </a:r>
            <a:endParaRPr lang="en-US" dirty="0"/>
          </a:p>
        </p:txBody>
      </p:sp>
    </p:spTree>
    <p:extLst>
      <p:ext uri="{BB962C8B-B14F-4D97-AF65-F5344CB8AC3E}">
        <p14:creationId xmlns:p14="http://schemas.microsoft.com/office/powerpoint/2010/main" val="17720078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Online scams</a:t>
            </a:r>
            <a:endParaRPr lang="en-US" dirty="0"/>
          </a:p>
        </p:txBody>
      </p:sp>
      <p:sp>
        <p:nvSpPr>
          <p:cNvPr id="3" name="Content Placeholder 2"/>
          <p:cNvSpPr>
            <a:spLocks noGrp="1"/>
          </p:cNvSpPr>
          <p:nvPr>
            <p:ph idx="1"/>
          </p:nvPr>
        </p:nvSpPr>
        <p:spPr/>
        <p:txBody>
          <a:bodyPr/>
          <a:lstStyle/>
          <a:p>
            <a:pPr fontAlgn="base"/>
            <a:r>
              <a:rPr lang="en-US" dirty="0"/>
              <a:t>What is a scam?</a:t>
            </a:r>
          </a:p>
          <a:p>
            <a:pPr fontAlgn="base"/>
            <a:r>
              <a:rPr lang="en-US" dirty="0"/>
              <a:t>What are examples of offline scams? </a:t>
            </a:r>
          </a:p>
        </p:txBody>
      </p:sp>
    </p:spTree>
    <p:extLst>
      <p:ext uri="{BB962C8B-B14F-4D97-AF65-F5344CB8AC3E}">
        <p14:creationId xmlns:p14="http://schemas.microsoft.com/office/powerpoint/2010/main" val="202218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Two types of scams</a:t>
            </a:r>
            <a:endParaRPr lang="en-US" dirty="0"/>
          </a:p>
        </p:txBody>
      </p:sp>
      <p:sp>
        <p:nvSpPr>
          <p:cNvPr id="5" name="Content Placeholder 4"/>
          <p:cNvSpPr>
            <a:spLocks noGrp="1"/>
          </p:cNvSpPr>
          <p:nvPr>
            <p:ph sz="half" idx="1"/>
          </p:nvPr>
        </p:nvSpPr>
        <p:spPr/>
        <p:txBody>
          <a:bodyPr>
            <a:normAutofit/>
          </a:bodyPr>
          <a:lstStyle/>
          <a:p>
            <a:r>
              <a:rPr lang="en-US" dirty="0"/>
              <a:t>Mobile </a:t>
            </a:r>
            <a:r>
              <a:rPr lang="en-US" dirty="0" smtClean="0"/>
              <a:t>Spam</a:t>
            </a:r>
            <a:endParaRPr lang="en-US" dirty="0"/>
          </a:p>
          <a:p>
            <a:pPr lvl="1" fontAlgn="base"/>
            <a:r>
              <a:rPr lang="en-US" dirty="0"/>
              <a:t>Junk </a:t>
            </a:r>
            <a:r>
              <a:rPr lang="en-US" dirty="0" smtClean="0"/>
              <a:t>email, calls, texts that you didn’t request</a:t>
            </a:r>
          </a:p>
          <a:p>
            <a:pPr lvl="1" fontAlgn="base"/>
            <a:r>
              <a:rPr lang="en-US" dirty="0" smtClean="0"/>
              <a:t>Can include </a:t>
            </a:r>
            <a:r>
              <a:rPr lang="en-US" dirty="0"/>
              <a:t>fake links for you to click</a:t>
            </a:r>
          </a:p>
          <a:p>
            <a:pPr lvl="1" fontAlgn="base"/>
            <a:r>
              <a:rPr lang="en-US" dirty="0" smtClean="0"/>
              <a:t>May ask </a:t>
            </a:r>
            <a:r>
              <a:rPr lang="en-US" dirty="0"/>
              <a:t>you to call a fake phone number</a:t>
            </a:r>
          </a:p>
          <a:p>
            <a:pPr lvl="1" fontAlgn="base"/>
            <a:r>
              <a:rPr lang="en-US" dirty="0" smtClean="0"/>
              <a:t>May ask </a:t>
            </a:r>
            <a:r>
              <a:rPr lang="en-US" dirty="0"/>
              <a:t>you to transfer </a:t>
            </a:r>
            <a:r>
              <a:rPr lang="en-US" dirty="0" smtClean="0"/>
              <a:t>money</a:t>
            </a:r>
            <a:endParaRPr lang="en-US" dirty="0"/>
          </a:p>
        </p:txBody>
      </p:sp>
      <p:sp>
        <p:nvSpPr>
          <p:cNvPr id="6" name="Content Placeholder 5"/>
          <p:cNvSpPr>
            <a:spLocks noGrp="1"/>
          </p:cNvSpPr>
          <p:nvPr>
            <p:ph sz="half" idx="2"/>
          </p:nvPr>
        </p:nvSpPr>
        <p:spPr/>
        <p:txBody>
          <a:bodyPr>
            <a:normAutofit/>
          </a:bodyPr>
          <a:lstStyle/>
          <a:p>
            <a:r>
              <a:rPr lang="en-US" dirty="0"/>
              <a:t>Mobile Phishing</a:t>
            </a:r>
          </a:p>
          <a:p>
            <a:pPr lvl="1" fontAlgn="base"/>
            <a:r>
              <a:rPr lang="en-US" dirty="0"/>
              <a:t>Claims to be from an organization that you’ve heard to win your trust</a:t>
            </a:r>
          </a:p>
          <a:p>
            <a:pPr lvl="1" fontAlgn="base"/>
            <a:r>
              <a:rPr lang="en-US" dirty="0"/>
              <a:t>If includes a link - leads you to a fake website</a:t>
            </a:r>
          </a:p>
          <a:p>
            <a:pPr lvl="1" fontAlgn="base"/>
            <a:r>
              <a:rPr lang="en-US" dirty="0"/>
              <a:t>Asks for your personal information</a:t>
            </a:r>
          </a:p>
          <a:p>
            <a:endParaRPr lang="en-US" dirty="0"/>
          </a:p>
        </p:txBody>
      </p:sp>
      <p:sp>
        <p:nvSpPr>
          <p:cNvPr id="2" name="TextBox 1"/>
          <p:cNvSpPr txBox="1"/>
          <p:nvPr/>
        </p:nvSpPr>
        <p:spPr>
          <a:xfrm>
            <a:off x="789041" y="5649109"/>
            <a:ext cx="7565919" cy="954107"/>
          </a:xfrm>
          <a:prstGeom prst="rect">
            <a:avLst/>
          </a:prstGeom>
          <a:noFill/>
        </p:spPr>
        <p:txBody>
          <a:bodyPr wrap="square" rtlCol="0">
            <a:spAutoFit/>
          </a:bodyPr>
          <a:lstStyle/>
          <a:p>
            <a:r>
              <a:rPr lang="en-US" sz="2800" b="1" dirty="0" smtClean="0"/>
              <a:t>Sort into three categories: spam, phishing and legitimate</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a:bodyPr>
          <a:lstStyle/>
          <a:p>
            <a:r>
              <a:rPr lang="en-US" dirty="0" smtClean="0"/>
              <a:t>“Think more, share less”</a:t>
            </a:r>
            <a:br>
              <a:rPr lang="en-US" dirty="0" smtClean="0"/>
            </a:br>
            <a:r>
              <a:rPr lang="en-US" sz="2200" dirty="0" smtClean="0"/>
              <a:t>-Jevin West, University of Washington Information School</a:t>
            </a:r>
            <a:endParaRPr lang="en-US" sz="2200" dirty="0"/>
          </a:p>
        </p:txBody>
      </p:sp>
      <p:sp>
        <p:nvSpPr>
          <p:cNvPr id="3" name="TextBox 2"/>
          <p:cNvSpPr txBox="1"/>
          <p:nvPr/>
        </p:nvSpPr>
        <p:spPr>
          <a:xfrm>
            <a:off x="2202024" y="4117232"/>
            <a:ext cx="4739951" cy="461665"/>
          </a:xfrm>
          <a:prstGeom prst="rect">
            <a:avLst/>
          </a:prstGeom>
          <a:noFill/>
        </p:spPr>
        <p:txBody>
          <a:bodyPr wrap="square" rtlCol="0">
            <a:spAutoFit/>
          </a:bodyPr>
          <a:lstStyle/>
          <a:p>
            <a:pPr algn="ctr"/>
            <a:r>
              <a:rPr lang="en-US" sz="2400" dirty="0"/>
              <a:t>http://callingbullshit.org/</a:t>
            </a:r>
          </a:p>
        </p:txBody>
      </p:sp>
    </p:spTree>
    <p:extLst>
      <p:ext uri="{BB962C8B-B14F-4D97-AF65-F5344CB8AC3E}">
        <p14:creationId xmlns:p14="http://schemas.microsoft.com/office/powerpoint/2010/main" val="29914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721033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Module 2</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2374966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Icebreaker</a:t>
            </a:r>
            <a:endParaRPr lang="en-US" dirty="0"/>
          </a:p>
        </p:txBody>
      </p:sp>
      <p:sp>
        <p:nvSpPr>
          <p:cNvPr id="3" name="Content Placeholder 2"/>
          <p:cNvSpPr>
            <a:spLocks noGrp="1"/>
          </p:cNvSpPr>
          <p:nvPr>
            <p:ph idx="1"/>
          </p:nvPr>
        </p:nvSpPr>
        <p:spPr>
          <a:xfrm>
            <a:off x="457200" y="1543601"/>
            <a:ext cx="8229600" cy="4525963"/>
          </a:xfrm>
        </p:spPr>
        <p:txBody>
          <a:bodyPr/>
          <a:lstStyle/>
          <a:p>
            <a:r>
              <a:rPr lang="en-US" dirty="0" smtClean="0"/>
              <a:t>In groups, each person should think of five ways they use their phone and write it down.</a:t>
            </a:r>
          </a:p>
          <a:p>
            <a:r>
              <a:rPr lang="en-US" dirty="0" smtClean="0"/>
              <a:t>After everyone finishes, each person will share their five things with their group.</a:t>
            </a:r>
          </a:p>
          <a:p>
            <a:pPr marL="0" indent="0">
              <a:buNone/>
            </a:pPr>
            <a:endParaRPr lang="en-US" dirty="0"/>
          </a:p>
        </p:txBody>
      </p:sp>
    </p:spTree>
    <p:extLst>
      <p:ext uri="{BB962C8B-B14F-4D97-AF65-F5344CB8AC3E}">
        <p14:creationId xmlns:p14="http://schemas.microsoft.com/office/powerpoint/2010/main" val="342015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3: Making mobile Internet work for you </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869710940"/>
              </p:ext>
            </p:extLst>
          </p:nvPr>
        </p:nvGraphicFramePr>
        <p:xfrm>
          <a:off x="591471" y="1660706"/>
          <a:ext cx="8142790" cy="4285777"/>
        </p:xfrm>
        <a:graphic>
          <a:graphicData uri="http://schemas.openxmlformats.org/drawingml/2006/table">
            <a:tbl>
              <a:tblPr/>
              <a:tblGrid>
                <a:gridCol w="1667333">
                  <a:extLst>
                    <a:ext uri="{9D8B030D-6E8A-4147-A177-3AD203B41FA5}">
                      <a16:colId xmlns:a16="http://schemas.microsoft.com/office/drawing/2014/main" val="1546603411"/>
                    </a:ext>
                  </a:extLst>
                </a:gridCol>
                <a:gridCol w="6475457">
                  <a:extLst>
                    <a:ext uri="{9D8B030D-6E8A-4147-A177-3AD203B41FA5}">
                      <a16:colId xmlns:a16="http://schemas.microsoft.com/office/drawing/2014/main" val="3033534952"/>
                    </a:ext>
                  </a:extLst>
                </a:gridCol>
              </a:tblGrid>
              <a:tr h="532466">
                <a:tc>
                  <a:txBody>
                    <a:bodyPr/>
                    <a:lstStyle/>
                    <a:p>
                      <a:pPr rtl="0" fontAlgn="t">
                        <a:spcBef>
                          <a:spcPts val="0"/>
                        </a:spcBef>
                        <a:spcAft>
                          <a:spcPts val="0"/>
                        </a:spcAft>
                      </a:pPr>
                      <a:r>
                        <a:rPr lang="en-US" sz="2400" b="1" i="0" u="none" strike="noStrike" dirty="0" smtClean="0">
                          <a:solidFill>
                            <a:srgbClr val="000000"/>
                          </a:solidFill>
                          <a:effectLst/>
                          <a:latin typeface="Arial" panose="020B0604020202020204" pitchFamily="34" charset="0"/>
                        </a:rPr>
                        <a:t>190 </a:t>
                      </a:r>
                      <a:r>
                        <a:rPr lang="en-US" sz="2400" b="1" i="0" u="none" strike="noStrike" dirty="0">
                          <a:solidFill>
                            <a:srgbClr val="000000"/>
                          </a:solidFill>
                          <a:effectLst/>
                          <a:latin typeface="Arial" panose="020B0604020202020204" pitchFamily="34" charset="0"/>
                        </a:rPr>
                        <a:t>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1" i="0" u="none" strike="noStrike" dirty="0" smtClean="0">
                          <a:solidFill>
                            <a:srgbClr val="000000"/>
                          </a:solidFill>
                          <a:effectLst/>
                          <a:latin typeface="Arial" panose="020B0604020202020204" pitchFamily="34" charset="0"/>
                        </a:rPr>
                        <a:t>Topics covered</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972911"/>
                  </a:ext>
                </a:extLst>
              </a:tr>
              <a:tr h="430818">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15 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Icebreaker </a:t>
                      </a:r>
                      <a:r>
                        <a:rPr lang="en-US" sz="2400" b="0" i="0" u="none" strike="noStrike" dirty="0">
                          <a:solidFill>
                            <a:srgbClr val="000000"/>
                          </a:solidFill>
                          <a:effectLst/>
                          <a:latin typeface="Arial" panose="020B0604020202020204" pitchFamily="34" charset="0"/>
                        </a:rPr>
                        <a:t>and Learning </a:t>
                      </a:r>
                      <a:r>
                        <a:rPr lang="en-US" sz="2400" b="0" i="0" u="none" strike="noStrike" dirty="0" smtClean="0">
                          <a:solidFill>
                            <a:srgbClr val="000000"/>
                          </a:solidFill>
                          <a:effectLst/>
                          <a:latin typeface="Arial" panose="020B0604020202020204" pitchFamily="34" charset="0"/>
                        </a:rPr>
                        <a:t>Objectives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769484"/>
                  </a:ext>
                </a:extLst>
              </a:tr>
              <a:tr h="399350">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30 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App </a:t>
                      </a:r>
                      <a:r>
                        <a:rPr lang="en-US" sz="2400" b="0" i="0" u="none" strike="noStrike" dirty="0">
                          <a:solidFill>
                            <a:srgbClr val="000000"/>
                          </a:solidFill>
                          <a:effectLst/>
                          <a:latin typeface="Arial" panose="020B0604020202020204" pitchFamily="34" charset="0"/>
                        </a:rPr>
                        <a:t>privacy basics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184778"/>
                  </a:ext>
                </a:extLst>
              </a:tr>
              <a:tr h="399350">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30 </a:t>
                      </a:r>
                      <a:r>
                        <a:rPr lang="en-US" sz="2400" b="0" i="0" u="none" strike="noStrike" dirty="0">
                          <a:solidFill>
                            <a:srgbClr val="000000"/>
                          </a:solidFill>
                          <a:effectLst/>
                          <a:latin typeface="Arial" panose="020B0604020202020204" pitchFamily="34" charset="0"/>
                        </a:rPr>
                        <a:t>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Activity:</a:t>
                      </a:r>
                      <a:r>
                        <a:rPr lang="en-US" sz="2400" b="0" i="0" u="none" strike="noStrike" baseline="0" dirty="0" smtClean="0">
                          <a:solidFill>
                            <a:srgbClr val="000000"/>
                          </a:solidFill>
                          <a:effectLst/>
                          <a:latin typeface="Arial" panose="020B0604020202020204" pitchFamily="34" charset="0"/>
                        </a:rPr>
                        <a:t> C</a:t>
                      </a:r>
                      <a:r>
                        <a:rPr lang="en-US" sz="2400" b="0" i="0" u="none" strike="noStrike" dirty="0" smtClean="0">
                          <a:solidFill>
                            <a:srgbClr val="000000"/>
                          </a:solidFill>
                          <a:effectLst/>
                          <a:latin typeface="Arial" panose="020B0604020202020204" pitchFamily="34" charset="0"/>
                        </a:rPr>
                        <a:t>redibility </a:t>
                      </a:r>
                      <a:r>
                        <a:rPr lang="en-US" sz="2400" b="0" i="0" u="none" strike="noStrike" dirty="0">
                          <a:solidFill>
                            <a:srgbClr val="000000"/>
                          </a:solidFill>
                          <a:effectLst/>
                          <a:latin typeface="Arial" panose="020B0604020202020204" pitchFamily="34" charset="0"/>
                        </a:rPr>
                        <a:t>and security </a:t>
                      </a:r>
                      <a:r>
                        <a:rPr lang="en-US" sz="2400" b="0" i="0" u="none" strike="noStrike" dirty="0" smtClean="0">
                          <a:solidFill>
                            <a:srgbClr val="000000"/>
                          </a:solidFill>
                          <a:effectLst/>
                          <a:latin typeface="Arial" panose="020B0604020202020204" pitchFamily="34" charset="0"/>
                        </a:rPr>
                        <a:t>for</a:t>
                      </a:r>
                      <a:r>
                        <a:rPr lang="en-US" sz="2400" b="0" i="0" u="none" strike="noStrike" baseline="0" dirty="0" smtClean="0">
                          <a:solidFill>
                            <a:srgbClr val="000000"/>
                          </a:solidFill>
                          <a:effectLst/>
                          <a:latin typeface="Arial" panose="020B0604020202020204" pitchFamily="34" charset="0"/>
                        </a:rPr>
                        <a:t> apps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0129110"/>
                  </a:ext>
                </a:extLst>
              </a:tr>
              <a:tr h="199675">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20 </a:t>
                      </a:r>
                      <a:r>
                        <a:rPr lang="en-US" sz="2400" b="0" i="0" u="none" strike="noStrike" dirty="0">
                          <a:solidFill>
                            <a:srgbClr val="000000"/>
                          </a:solidFill>
                          <a:effectLst/>
                          <a:latin typeface="Arial" panose="020B0604020202020204" pitchFamily="34" charset="0"/>
                        </a:rPr>
                        <a:t>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Arial" panose="020B0604020202020204" pitchFamily="34" charset="0"/>
                        </a:rPr>
                        <a:t>App security basics</a:t>
                      </a:r>
                      <a:endParaRPr lang="en-US" sz="2400" dirty="0" smtClean="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426442"/>
                  </a:ext>
                </a:extLst>
              </a:tr>
              <a:tr h="199675">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15 </a:t>
                      </a:r>
                      <a:r>
                        <a:rPr lang="en-US" sz="2400" b="0" i="0" u="none" strike="noStrike" dirty="0">
                          <a:solidFill>
                            <a:srgbClr val="000000"/>
                          </a:solidFill>
                          <a:effectLst/>
                          <a:latin typeface="Arial" panose="020B0604020202020204" pitchFamily="34" charset="0"/>
                        </a:rPr>
                        <a:t>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Break</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8820938"/>
                  </a:ext>
                </a:extLst>
              </a:tr>
              <a:tr h="461473">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40 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Activity</a:t>
                      </a:r>
                      <a:r>
                        <a:rPr lang="en-US" sz="2400" b="0" i="0" u="none" strike="noStrike" dirty="0">
                          <a:solidFill>
                            <a:srgbClr val="000000"/>
                          </a:solidFill>
                          <a:effectLst/>
                          <a:latin typeface="Arial" panose="020B0604020202020204" pitchFamily="34" charset="0"/>
                        </a:rPr>
                        <a:t>: Exploring local </a:t>
                      </a:r>
                      <a:r>
                        <a:rPr lang="en-US" sz="2400" b="0" i="0" u="none" strike="noStrike" dirty="0" smtClean="0">
                          <a:solidFill>
                            <a:srgbClr val="000000"/>
                          </a:solidFill>
                          <a:effectLst/>
                          <a:latin typeface="Arial" panose="020B0604020202020204" pitchFamily="34" charset="0"/>
                        </a:rPr>
                        <a:t>apps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638862"/>
                  </a:ext>
                </a:extLst>
              </a:tr>
              <a:tr h="199675">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30 minutes</a:t>
                      </a:r>
                      <a:endParaRPr lang="en-US" sz="240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effectLst/>
                          <a:latin typeface="Arial" panose="020B0604020202020204" pitchFamily="34" charset="0"/>
                        </a:rPr>
                        <a:t>Smartphone exploration</a:t>
                      </a:r>
                      <a:endParaRPr lang="en-US" sz="240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177622"/>
                  </a:ext>
                </a:extLst>
              </a:tr>
              <a:tr h="412634">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5 minutes</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smtClean="0">
                          <a:solidFill>
                            <a:srgbClr val="000000"/>
                          </a:solidFill>
                          <a:effectLst/>
                          <a:latin typeface="Arial" panose="020B0604020202020204" pitchFamily="34" charset="0"/>
                        </a:rPr>
                        <a:t>Debrief</a:t>
                      </a:r>
                      <a:endParaRPr lang="en-US" sz="2400" dirty="0">
                        <a:effectLst/>
                      </a:endParaRPr>
                    </a:p>
                  </a:txBody>
                  <a:tcPr marL="49919" marR="49919" marT="33279" marB="3327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709489"/>
                  </a:ext>
                </a:extLst>
              </a:tr>
            </a:tbl>
          </a:graphicData>
        </a:graphic>
      </p:graphicFrame>
      <p:sp>
        <p:nvSpPr>
          <p:cNvPr id="4" name="Rectangle 1"/>
          <p:cNvSpPr>
            <a:spLocks noChangeArrowheads="1"/>
          </p:cNvSpPr>
          <p:nvPr/>
        </p:nvSpPr>
        <p:spPr bwMode="auto">
          <a:xfrm>
            <a:off x="-3860439" y="-233065"/>
            <a:ext cx="170466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51103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Icebreaker</a:t>
            </a:r>
            <a:endParaRPr lang="en-US" dirty="0"/>
          </a:p>
        </p:txBody>
      </p:sp>
      <p:sp>
        <p:nvSpPr>
          <p:cNvPr id="5" name="Content Placeholder 4"/>
          <p:cNvSpPr>
            <a:spLocks noGrp="1"/>
          </p:cNvSpPr>
          <p:nvPr>
            <p:ph idx="1"/>
          </p:nvPr>
        </p:nvSpPr>
        <p:spPr/>
        <p:txBody>
          <a:bodyPr>
            <a:normAutofit lnSpcReduction="10000"/>
          </a:bodyPr>
          <a:lstStyle/>
          <a:p>
            <a:pPr fontAlgn="base"/>
            <a:r>
              <a:rPr lang="en-US" dirty="0" smtClean="0"/>
              <a:t>Each group chooses a fake news story</a:t>
            </a:r>
            <a:endParaRPr lang="en-US" dirty="0"/>
          </a:p>
          <a:p>
            <a:pPr fontAlgn="base"/>
            <a:r>
              <a:rPr lang="en-US" dirty="0"/>
              <a:t>On large </a:t>
            </a:r>
            <a:r>
              <a:rPr lang="en-US" dirty="0" smtClean="0"/>
              <a:t>piece of paper, </a:t>
            </a:r>
            <a:r>
              <a:rPr lang="en-US" dirty="0"/>
              <a:t>answer the following questions:</a:t>
            </a:r>
          </a:p>
          <a:p>
            <a:pPr lvl="1" fontAlgn="base"/>
            <a:r>
              <a:rPr lang="en-US" dirty="0"/>
              <a:t>In your experience, how does a fake story spread across the internet in Kenya? (Who shares it first? Where does it go? etc.)</a:t>
            </a:r>
          </a:p>
          <a:p>
            <a:pPr lvl="1" fontAlgn="base"/>
            <a:r>
              <a:rPr lang="en-US" dirty="0"/>
              <a:t>What apps, websites, people, or traditional media might be involved in its dissemination? </a:t>
            </a:r>
          </a:p>
          <a:p>
            <a:pPr lvl="1" fontAlgn="base"/>
            <a:r>
              <a:rPr lang="en-US" dirty="0"/>
              <a:t>What strategies  do you use to determine if the news is real or fake?</a:t>
            </a:r>
          </a:p>
          <a:p>
            <a:pPr marL="0" indent="0">
              <a:buNone/>
            </a:pPr>
            <a:endParaRPr lang="en-US" dirty="0"/>
          </a:p>
        </p:txBody>
      </p:sp>
    </p:spTree>
    <p:extLst>
      <p:ext uri="{BB962C8B-B14F-4D97-AF65-F5344CB8AC3E}">
        <p14:creationId xmlns:p14="http://schemas.microsoft.com/office/powerpoint/2010/main" val="352806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security basics</a:t>
            </a:r>
            <a:endParaRPr lang="en-US" dirty="0"/>
          </a:p>
        </p:txBody>
      </p:sp>
      <p:sp>
        <p:nvSpPr>
          <p:cNvPr id="3" name="Content Placeholder 2"/>
          <p:cNvSpPr>
            <a:spLocks noGrp="1"/>
          </p:cNvSpPr>
          <p:nvPr>
            <p:ph idx="1"/>
          </p:nvPr>
        </p:nvSpPr>
        <p:spPr/>
        <p:txBody>
          <a:bodyPr/>
          <a:lstStyle/>
          <a:p>
            <a:r>
              <a:rPr lang="en-US" dirty="0" smtClean="0"/>
              <a:t>Review:</a:t>
            </a:r>
          </a:p>
          <a:p>
            <a:pPr lvl="1"/>
            <a:r>
              <a:rPr lang="en-US" dirty="0" smtClean="0"/>
              <a:t>Before you create an account what should you do?</a:t>
            </a:r>
          </a:p>
          <a:p>
            <a:r>
              <a:rPr lang="en-US" dirty="0" smtClean="0"/>
              <a:t>When you download an app, you agree to share information with the app – even if you don’t create an account.</a:t>
            </a:r>
          </a:p>
          <a:p>
            <a:pPr lvl="2"/>
            <a:endParaRPr lang="en-US" dirty="0"/>
          </a:p>
        </p:txBody>
      </p:sp>
    </p:spTree>
    <p:extLst>
      <p:ext uri="{BB962C8B-B14F-4D97-AF65-F5344CB8AC3E}">
        <p14:creationId xmlns:p14="http://schemas.microsoft.com/office/powerpoint/2010/main" val="37082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Apps designed to trick you</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22518"/>
          <a:stretch/>
        </p:blipFill>
        <p:spPr>
          <a:xfrm>
            <a:off x="118640" y="1844849"/>
            <a:ext cx="8906719" cy="3213288"/>
          </a:xfrm>
        </p:spPr>
      </p:pic>
    </p:spTree>
    <p:extLst>
      <p:ext uri="{BB962C8B-B14F-4D97-AF65-F5344CB8AC3E}">
        <p14:creationId xmlns:p14="http://schemas.microsoft.com/office/powerpoint/2010/main" val="3366424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4738" y="136686"/>
            <a:ext cx="5574524" cy="6596271"/>
          </a:xfrm>
        </p:spPr>
      </p:pic>
      <p:sp>
        <p:nvSpPr>
          <p:cNvPr id="5" name="Down Arrow 4"/>
          <p:cNvSpPr/>
          <p:nvPr/>
        </p:nvSpPr>
        <p:spPr>
          <a:xfrm>
            <a:off x="6496948" y="5706319"/>
            <a:ext cx="798653" cy="9028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0984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754" y="274638"/>
            <a:ext cx="6730524" cy="6259478"/>
          </a:xfrm>
        </p:spPr>
      </p:pic>
      <p:sp>
        <p:nvSpPr>
          <p:cNvPr id="5" name="Oval 4"/>
          <p:cNvSpPr/>
          <p:nvPr/>
        </p:nvSpPr>
        <p:spPr>
          <a:xfrm>
            <a:off x="3275635" y="4004841"/>
            <a:ext cx="1088021" cy="63660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171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182" b="19185"/>
          <a:stretch/>
        </p:blipFill>
        <p:spPr>
          <a:xfrm>
            <a:off x="1401799" y="0"/>
            <a:ext cx="6665755" cy="3898071"/>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9865"/>
          <a:stretch/>
        </p:blipFill>
        <p:spPr>
          <a:xfrm>
            <a:off x="1516283" y="3669175"/>
            <a:ext cx="6389225" cy="3229782"/>
          </a:xfrm>
          <a:prstGeom prst="rect">
            <a:avLst/>
          </a:prstGeom>
        </p:spPr>
      </p:pic>
    </p:spTree>
    <p:extLst>
      <p:ext uri="{BB962C8B-B14F-4D97-AF65-F5344CB8AC3E}">
        <p14:creationId xmlns:p14="http://schemas.microsoft.com/office/powerpoint/2010/main" val="2546691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9205" y="278790"/>
            <a:ext cx="7957595" cy="5959965"/>
          </a:xfrm>
        </p:spPr>
      </p:pic>
    </p:spTree>
    <p:extLst>
      <p:ext uri="{BB962C8B-B14F-4D97-AF65-F5344CB8AC3E}">
        <p14:creationId xmlns:p14="http://schemas.microsoft.com/office/powerpoint/2010/main" val="20931132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Evaluating an app for credibility and security</a:t>
            </a:r>
            <a:endParaRPr lang="en-US" dirty="0"/>
          </a:p>
        </p:txBody>
      </p:sp>
      <p:sp>
        <p:nvSpPr>
          <p:cNvPr id="3" name="Content Placeholder 2"/>
          <p:cNvSpPr>
            <a:spLocks noGrp="1"/>
          </p:cNvSpPr>
          <p:nvPr>
            <p:ph idx="1"/>
          </p:nvPr>
        </p:nvSpPr>
        <p:spPr/>
        <p:txBody>
          <a:bodyPr>
            <a:noAutofit/>
          </a:bodyPr>
          <a:lstStyle/>
          <a:p>
            <a:pPr fontAlgn="base"/>
            <a:r>
              <a:rPr lang="en-US" sz="2800" dirty="0" smtClean="0"/>
              <a:t>In groups of 2 -3, search </a:t>
            </a:r>
            <a:r>
              <a:rPr lang="en-US" sz="2800" dirty="0"/>
              <a:t>for a ledger </a:t>
            </a:r>
            <a:r>
              <a:rPr lang="en-US" sz="2800" dirty="0" smtClean="0"/>
              <a:t>app to keep daily records of sales </a:t>
            </a:r>
            <a:r>
              <a:rPr lang="en-US" sz="2800" dirty="0"/>
              <a:t>on the Play </a:t>
            </a:r>
            <a:r>
              <a:rPr lang="en-US" sz="2800" dirty="0" smtClean="0"/>
              <a:t>store. (Look </a:t>
            </a:r>
            <a:r>
              <a:rPr lang="en-US" sz="2800" dirty="0"/>
              <a:t>at several </a:t>
            </a:r>
            <a:r>
              <a:rPr lang="en-US" sz="2800" dirty="0" smtClean="0"/>
              <a:t>options.)</a:t>
            </a:r>
          </a:p>
          <a:p>
            <a:pPr fontAlgn="base"/>
            <a:r>
              <a:rPr lang="en-US" sz="2800" dirty="0" smtClean="0"/>
              <a:t>Check </a:t>
            </a:r>
            <a:r>
              <a:rPr lang="en-US" sz="2800" dirty="0"/>
              <a:t>the </a:t>
            </a:r>
            <a:r>
              <a:rPr lang="en-US" sz="2800" dirty="0" smtClean="0"/>
              <a:t>description, comments, and ratings</a:t>
            </a:r>
            <a:r>
              <a:rPr lang="en-US" sz="2800" dirty="0"/>
              <a:t> </a:t>
            </a:r>
            <a:r>
              <a:rPr lang="en-US" sz="2800" dirty="0" smtClean="0"/>
              <a:t>to </a:t>
            </a:r>
            <a:r>
              <a:rPr lang="en-US" sz="2800" dirty="0"/>
              <a:t>help in decision.</a:t>
            </a:r>
          </a:p>
          <a:p>
            <a:pPr fontAlgn="base"/>
            <a:r>
              <a:rPr lang="en-US" sz="2800" dirty="0"/>
              <a:t>Look for any safety or privacy </a:t>
            </a:r>
            <a:r>
              <a:rPr lang="en-US" sz="2800" dirty="0" smtClean="0"/>
              <a:t>concerns in permissions.</a:t>
            </a:r>
            <a:endParaRPr lang="en-US" sz="2800" dirty="0"/>
          </a:p>
          <a:p>
            <a:pPr fontAlgn="base"/>
            <a:r>
              <a:rPr lang="en-US" sz="2800" dirty="0" smtClean="0"/>
              <a:t>Choose </a:t>
            </a:r>
            <a:r>
              <a:rPr lang="en-US" sz="2800" dirty="0"/>
              <a:t>the app that </a:t>
            </a:r>
            <a:r>
              <a:rPr lang="en-US" sz="2800" dirty="0" smtClean="0"/>
              <a:t>you </a:t>
            </a:r>
            <a:r>
              <a:rPr lang="en-US" sz="2800" dirty="0"/>
              <a:t>think is the best based on its description, features, ratings, and size.</a:t>
            </a:r>
          </a:p>
          <a:p>
            <a:pPr fontAlgn="base"/>
            <a:r>
              <a:rPr lang="en-US" sz="2800" dirty="0" smtClean="0"/>
              <a:t>Once you find a safe app, download </a:t>
            </a:r>
            <a:r>
              <a:rPr lang="en-US" sz="2800" dirty="0"/>
              <a:t>the app.</a:t>
            </a:r>
          </a:p>
          <a:p>
            <a:pPr fontAlgn="base"/>
            <a:r>
              <a:rPr lang="en-US" sz="2800" dirty="0"/>
              <a:t>Install </a:t>
            </a:r>
            <a:r>
              <a:rPr lang="en-US" sz="2800" dirty="0" smtClean="0"/>
              <a:t>and try it out.</a:t>
            </a:r>
            <a:endParaRPr lang="en-US" sz="2800" dirty="0"/>
          </a:p>
        </p:txBody>
      </p:sp>
    </p:spTree>
    <p:extLst>
      <p:ext uri="{BB962C8B-B14F-4D97-AF65-F5344CB8AC3E}">
        <p14:creationId xmlns:p14="http://schemas.microsoft.com/office/powerpoint/2010/main" val="41424966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normAutofit lnSpcReduction="10000"/>
          </a:bodyPr>
          <a:lstStyle/>
          <a:p>
            <a:pPr fontAlgn="base"/>
            <a:r>
              <a:rPr lang="en-US" dirty="0"/>
              <a:t>How did they choose their app?</a:t>
            </a:r>
          </a:p>
          <a:p>
            <a:pPr fontAlgn="base"/>
            <a:r>
              <a:rPr lang="en-US" dirty="0"/>
              <a:t>Did it work the way they expected from its description and ratings, or was it better or worse than they expected?</a:t>
            </a:r>
          </a:p>
          <a:p>
            <a:pPr fontAlgn="base"/>
            <a:r>
              <a:rPr lang="en-US" dirty="0"/>
              <a:t>Was the app difficult or easy to install and use?</a:t>
            </a:r>
          </a:p>
          <a:p>
            <a:pPr fontAlgn="base"/>
            <a:r>
              <a:rPr lang="en-US" dirty="0"/>
              <a:t>Could the participants use an app like this in their own lives or work? If so, how would they use it</a:t>
            </a:r>
            <a:r>
              <a:rPr lang="en-US" dirty="0" smtClean="0"/>
              <a:t>?</a:t>
            </a:r>
            <a:endParaRPr lang="en-US" dirty="0"/>
          </a:p>
        </p:txBody>
      </p:sp>
    </p:spTree>
    <p:extLst>
      <p:ext uri="{BB962C8B-B14F-4D97-AF65-F5344CB8AC3E}">
        <p14:creationId xmlns:p14="http://schemas.microsoft.com/office/powerpoint/2010/main" val="5226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Smartphone experiences</a:t>
            </a:r>
            <a:endParaRPr lang="en-US" dirty="0"/>
          </a:p>
        </p:txBody>
      </p:sp>
      <p:sp>
        <p:nvSpPr>
          <p:cNvPr id="3" name="Content Placeholder 2"/>
          <p:cNvSpPr>
            <a:spLocks noGrp="1"/>
          </p:cNvSpPr>
          <p:nvPr>
            <p:ph idx="1"/>
          </p:nvPr>
        </p:nvSpPr>
        <p:spPr>
          <a:xfrm>
            <a:off x="457200" y="1600200"/>
            <a:ext cx="8229600" cy="5011615"/>
          </a:xfrm>
        </p:spPr>
        <p:txBody>
          <a:bodyPr>
            <a:normAutofit lnSpcReduction="10000"/>
          </a:bodyPr>
          <a:lstStyle/>
          <a:p>
            <a:pPr fontAlgn="base"/>
            <a:r>
              <a:rPr lang="en-US" dirty="0"/>
              <a:t>I </a:t>
            </a:r>
            <a:r>
              <a:rPr lang="en-US" dirty="0" smtClean="0"/>
              <a:t>used a smartphone </a:t>
            </a:r>
            <a:r>
              <a:rPr lang="en-US" dirty="0"/>
              <a:t>for </a:t>
            </a:r>
            <a:r>
              <a:rPr lang="en-US" dirty="0" smtClean="0"/>
              <a:t>WhatsApp. </a:t>
            </a:r>
            <a:endParaRPr lang="en-US" dirty="0"/>
          </a:p>
          <a:p>
            <a:pPr fontAlgn="base"/>
            <a:r>
              <a:rPr lang="en-US" dirty="0" smtClean="0"/>
              <a:t>I used a smartphone </a:t>
            </a:r>
            <a:r>
              <a:rPr lang="en-US" dirty="0"/>
              <a:t>to withdraw money from my account. </a:t>
            </a:r>
          </a:p>
          <a:p>
            <a:pPr fontAlgn="base"/>
            <a:r>
              <a:rPr lang="en-US" dirty="0"/>
              <a:t>I used a </a:t>
            </a:r>
            <a:r>
              <a:rPr lang="en-US" dirty="0" smtClean="0"/>
              <a:t>smartphone </a:t>
            </a:r>
            <a:r>
              <a:rPr lang="en-US" dirty="0"/>
              <a:t>to record a movie. </a:t>
            </a:r>
          </a:p>
          <a:p>
            <a:pPr fontAlgn="base"/>
            <a:r>
              <a:rPr lang="en-US" dirty="0" smtClean="0"/>
              <a:t>I </a:t>
            </a:r>
            <a:r>
              <a:rPr lang="en-US" dirty="0"/>
              <a:t>used a </a:t>
            </a:r>
            <a:r>
              <a:rPr lang="en-US" dirty="0" smtClean="0"/>
              <a:t>smartphone </a:t>
            </a:r>
            <a:r>
              <a:rPr lang="en-US" dirty="0"/>
              <a:t>to pay my bills. </a:t>
            </a:r>
          </a:p>
          <a:p>
            <a:pPr fontAlgn="base"/>
            <a:r>
              <a:rPr lang="en-US" dirty="0"/>
              <a:t>I </a:t>
            </a:r>
            <a:r>
              <a:rPr lang="en-US" dirty="0" smtClean="0"/>
              <a:t>used </a:t>
            </a:r>
            <a:r>
              <a:rPr lang="en-US" dirty="0"/>
              <a:t>a </a:t>
            </a:r>
            <a:r>
              <a:rPr lang="en-US" dirty="0" smtClean="0"/>
              <a:t>smartphone </a:t>
            </a:r>
            <a:r>
              <a:rPr lang="en-US" dirty="0"/>
              <a:t>to apply for jobs. </a:t>
            </a:r>
          </a:p>
          <a:p>
            <a:pPr fontAlgn="base"/>
            <a:r>
              <a:rPr lang="en-US" dirty="0"/>
              <a:t>I </a:t>
            </a:r>
            <a:r>
              <a:rPr lang="en-US" dirty="0" smtClean="0"/>
              <a:t>used </a:t>
            </a:r>
            <a:r>
              <a:rPr lang="en-US" dirty="0"/>
              <a:t>a </a:t>
            </a:r>
            <a:r>
              <a:rPr lang="en-US" dirty="0" smtClean="0"/>
              <a:t>smartphone </a:t>
            </a:r>
            <a:r>
              <a:rPr lang="en-US" dirty="0"/>
              <a:t>to access </a:t>
            </a:r>
            <a:r>
              <a:rPr lang="en-US" dirty="0" smtClean="0"/>
              <a:t>library resources. </a:t>
            </a:r>
          </a:p>
          <a:p>
            <a:pPr fontAlgn="base"/>
            <a:r>
              <a:rPr lang="en-US" dirty="0" smtClean="0"/>
              <a:t>I used a smartphone to search for information.</a:t>
            </a:r>
            <a:endParaRPr lang="en-US" dirty="0"/>
          </a:p>
        </p:txBody>
      </p:sp>
    </p:spTree>
    <p:extLst>
      <p:ext uri="{BB962C8B-B14F-4D97-AF65-F5344CB8AC3E}">
        <p14:creationId xmlns:p14="http://schemas.microsoft.com/office/powerpoint/2010/main" val="15888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security basics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448852"/>
            <a:ext cx="8229600" cy="3884095"/>
          </a:xfrm>
        </p:spPr>
      </p:pic>
      <p:sp>
        <p:nvSpPr>
          <p:cNvPr id="5" name="TextBox 4"/>
          <p:cNvSpPr txBox="1"/>
          <p:nvPr/>
        </p:nvSpPr>
        <p:spPr>
          <a:xfrm>
            <a:off x="457200" y="6065134"/>
            <a:ext cx="8229600" cy="646331"/>
          </a:xfrm>
          <a:prstGeom prst="rect">
            <a:avLst/>
          </a:prstGeom>
          <a:noFill/>
        </p:spPr>
        <p:txBody>
          <a:bodyPr wrap="square" rtlCol="0">
            <a:spAutoFit/>
          </a:bodyPr>
          <a:lstStyle/>
          <a:p>
            <a:r>
              <a:rPr lang="en-US" dirty="0"/>
              <a:t>https://www.standardmedia.co.ke/business/article/2001255416/why-your-vital-mobile-data-is-at-increased-risk</a:t>
            </a:r>
          </a:p>
        </p:txBody>
      </p:sp>
      <p:sp>
        <p:nvSpPr>
          <p:cNvPr id="3" name="TextBox 2"/>
          <p:cNvSpPr txBox="1"/>
          <p:nvPr/>
        </p:nvSpPr>
        <p:spPr>
          <a:xfrm>
            <a:off x="5688957" y="2245488"/>
            <a:ext cx="2997843" cy="3139321"/>
          </a:xfrm>
          <a:prstGeom prst="rect">
            <a:avLst/>
          </a:prstGeom>
          <a:solidFill>
            <a:schemeClr val="bg1"/>
          </a:solidFill>
        </p:spPr>
        <p:txBody>
          <a:bodyPr wrap="square" rtlCol="0">
            <a:spAutoFit/>
          </a:bodyPr>
          <a:lstStyle/>
          <a:p>
            <a:endParaRPr lang="en-US" dirty="0" smtClean="0"/>
          </a:p>
          <a:p>
            <a:endParaRPr lang="en-US" dirty="0"/>
          </a:p>
          <a:p>
            <a:r>
              <a:rPr lang="en-US" b="1" dirty="0" smtClean="0"/>
              <a:t>Malware </a:t>
            </a:r>
            <a:r>
              <a:rPr lang="en-US" b="1" dirty="0"/>
              <a:t>is a type of computer virus that intentionally damages a computer or smartphone</a:t>
            </a:r>
            <a:r>
              <a:rPr lang="en-US" b="1" dirty="0" smtClean="0"/>
              <a:t>.</a:t>
            </a:r>
          </a:p>
          <a:p>
            <a:endParaRPr lang="en-US" dirty="0"/>
          </a:p>
          <a:p>
            <a:endParaRPr lang="en-US" dirty="0" smtClean="0"/>
          </a:p>
          <a:p>
            <a:endParaRPr lang="en-US" dirty="0"/>
          </a:p>
          <a:p>
            <a:r>
              <a:rPr lang="en-US" dirty="0"/>
              <a:t/>
            </a:r>
            <a:br>
              <a:rPr lang="en-US" dirty="0"/>
            </a:br>
            <a:endParaRPr lang="en-US" dirty="0"/>
          </a:p>
        </p:txBody>
      </p:sp>
    </p:spTree>
    <p:extLst>
      <p:ext uri="{BB962C8B-B14F-4D97-AF65-F5344CB8AC3E}">
        <p14:creationId xmlns:p14="http://schemas.microsoft.com/office/powerpoint/2010/main" val="24087528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Play Protect</a:t>
            </a:r>
            <a:endParaRPr lang="en-US" dirty="0"/>
          </a:p>
        </p:txBody>
      </p:sp>
      <p:sp>
        <p:nvSpPr>
          <p:cNvPr id="3" name="Content Placeholder 2"/>
          <p:cNvSpPr>
            <a:spLocks noGrp="1"/>
          </p:cNvSpPr>
          <p:nvPr>
            <p:ph idx="1"/>
          </p:nvPr>
        </p:nvSpPr>
        <p:spPr/>
        <p:txBody>
          <a:bodyPr/>
          <a:lstStyle/>
          <a:p>
            <a:r>
              <a:rPr lang="en-US" dirty="0" smtClean="0"/>
              <a:t>Only download apps from the Google Play Store</a:t>
            </a:r>
          </a:p>
          <a:p>
            <a:r>
              <a:rPr lang="en-US" dirty="0" smtClean="0"/>
              <a:t>Check for Google Play Protect</a:t>
            </a:r>
          </a:p>
          <a:p>
            <a:pPr lvl="1"/>
            <a:r>
              <a:rPr lang="en-US" dirty="0"/>
              <a:t>Settings &gt; Google &gt; Security &gt; Google Play Protect. </a:t>
            </a:r>
          </a:p>
          <a:p>
            <a:pPr marL="0" indent="0">
              <a:buNone/>
            </a:pPr>
            <a:r>
              <a:rPr lang="en-US" dirty="0"/>
              <a:t/>
            </a:r>
            <a:br>
              <a:rPr lang="en-US" dirty="0"/>
            </a:br>
            <a:endParaRPr lang="en-US" dirty="0"/>
          </a:p>
        </p:txBody>
      </p:sp>
    </p:spTree>
    <p:extLst>
      <p:ext uri="{BB962C8B-B14F-4D97-AF65-F5344CB8AC3E}">
        <p14:creationId xmlns:p14="http://schemas.microsoft.com/office/powerpoint/2010/main" val="25775737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apps up-to-date</a:t>
            </a:r>
            <a:endParaRPr lang="en-US" dirty="0"/>
          </a:p>
        </p:txBody>
      </p:sp>
      <p:sp>
        <p:nvSpPr>
          <p:cNvPr id="3" name="Content Placeholder 2"/>
          <p:cNvSpPr>
            <a:spLocks noGrp="1"/>
          </p:cNvSpPr>
          <p:nvPr>
            <p:ph idx="1"/>
          </p:nvPr>
        </p:nvSpPr>
        <p:spPr/>
        <p:txBody>
          <a:bodyPr>
            <a:normAutofit/>
          </a:bodyPr>
          <a:lstStyle/>
          <a:p>
            <a:r>
              <a:rPr lang="en-US" dirty="0" smtClean="0"/>
              <a:t>Google </a:t>
            </a:r>
            <a:r>
              <a:rPr lang="en-US" dirty="0"/>
              <a:t>Play </a:t>
            </a:r>
            <a:r>
              <a:rPr lang="en-US" dirty="0" smtClean="0"/>
              <a:t>Store</a:t>
            </a:r>
          </a:p>
          <a:p>
            <a:pPr lvl="1"/>
            <a:r>
              <a:rPr lang="en-US" dirty="0" smtClean="0"/>
              <a:t>Menu &gt; Settings &gt; Auto-update apps</a:t>
            </a:r>
          </a:p>
          <a:p>
            <a:pPr marL="514350" indent="-457200"/>
            <a:r>
              <a:rPr lang="en-US" dirty="0" smtClean="0"/>
              <a:t>Windows</a:t>
            </a:r>
          </a:p>
          <a:p>
            <a:pPr marL="914400" lvl="1" indent="-457200"/>
            <a:r>
              <a:rPr lang="en-US" dirty="0"/>
              <a:t>Settings &gt; Applications &gt; Store &gt; App </a:t>
            </a:r>
            <a:r>
              <a:rPr lang="en-US" dirty="0" smtClean="0"/>
              <a:t>updates</a:t>
            </a:r>
          </a:p>
          <a:p>
            <a:pPr marL="514350" indent="-457200"/>
            <a:r>
              <a:rPr lang="en-US" dirty="0" smtClean="0"/>
              <a:t>Apple</a:t>
            </a:r>
          </a:p>
          <a:p>
            <a:pPr lvl="1"/>
            <a:r>
              <a:rPr lang="en-US" dirty="0" smtClean="0"/>
              <a:t>Settings </a:t>
            </a:r>
            <a:r>
              <a:rPr lang="en-US" dirty="0"/>
              <a:t>&gt; [your name] &gt; iTunes &amp; App Store.</a:t>
            </a:r>
          </a:p>
          <a:p>
            <a:pPr marL="57150" indent="0">
              <a:buNone/>
            </a:pPr>
            <a:r>
              <a:rPr lang="en-US" b="1" dirty="0" smtClean="0"/>
              <a:t>Auto-update apps over Wi-Fi only</a:t>
            </a:r>
          </a:p>
          <a:p>
            <a:pPr marL="914400" lvl="2" indent="0">
              <a:buNone/>
            </a:pPr>
            <a:r>
              <a:rPr lang="en-US" b="1" dirty="0"/>
              <a:t>	</a:t>
            </a:r>
            <a:r>
              <a:rPr lang="en-US" b="1" dirty="0" smtClean="0"/>
              <a:t>	</a:t>
            </a:r>
            <a:endParaRPr lang="en-US" b="1" dirty="0"/>
          </a:p>
        </p:txBody>
      </p:sp>
    </p:spTree>
    <p:extLst>
      <p:ext uri="{BB962C8B-B14F-4D97-AF65-F5344CB8AC3E}">
        <p14:creationId xmlns:p14="http://schemas.microsoft.com/office/powerpoint/2010/main" val="14849796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Settings to protect privacy</a:t>
            </a:r>
            <a:endParaRPr lang="en-US" dirty="0"/>
          </a:p>
        </p:txBody>
      </p:sp>
      <p:sp>
        <p:nvSpPr>
          <p:cNvPr id="5" name="Content Placeholder 4"/>
          <p:cNvSpPr>
            <a:spLocks noGrp="1"/>
          </p:cNvSpPr>
          <p:nvPr>
            <p:ph sz="half" idx="1"/>
          </p:nvPr>
        </p:nvSpPr>
        <p:spPr>
          <a:xfrm>
            <a:off x="457200" y="1455256"/>
            <a:ext cx="4038600" cy="5043668"/>
          </a:xfrm>
        </p:spPr>
        <p:txBody>
          <a:bodyPr>
            <a:noAutofit/>
          </a:bodyPr>
          <a:lstStyle/>
          <a:p>
            <a:pPr marL="0" indent="0">
              <a:buNone/>
            </a:pPr>
            <a:r>
              <a:rPr lang="en-US" sz="2400" dirty="0"/>
              <a:t>Android </a:t>
            </a:r>
            <a:r>
              <a:rPr lang="en-US" sz="2400" dirty="0" smtClean="0"/>
              <a:t>settings:</a:t>
            </a:r>
          </a:p>
          <a:p>
            <a:r>
              <a:rPr lang="en-US" sz="2400" dirty="0" smtClean="0"/>
              <a:t>Settings </a:t>
            </a:r>
            <a:r>
              <a:rPr lang="en-US" sz="2400" dirty="0"/>
              <a:t>→ Connections → turn off </a:t>
            </a:r>
            <a:r>
              <a:rPr lang="en-US" sz="2400" dirty="0" smtClean="0"/>
              <a:t>all</a:t>
            </a:r>
            <a:endParaRPr lang="en-US" sz="2400" dirty="0"/>
          </a:p>
          <a:p>
            <a:r>
              <a:rPr lang="en-US" sz="2400" dirty="0" smtClean="0"/>
              <a:t>Settings </a:t>
            </a:r>
            <a:r>
              <a:rPr lang="en-US" sz="2400" dirty="0"/>
              <a:t>→ location (</a:t>
            </a:r>
            <a:r>
              <a:rPr lang="en-US" sz="2400" dirty="0" smtClean="0"/>
              <a:t>off)</a:t>
            </a:r>
          </a:p>
          <a:p>
            <a:r>
              <a:rPr lang="en-US" sz="2400" dirty="0" smtClean="0"/>
              <a:t>Settings</a:t>
            </a:r>
            <a:r>
              <a:rPr lang="en-US" sz="2400" dirty="0"/>
              <a:t>→ more → </a:t>
            </a:r>
            <a:r>
              <a:rPr lang="en-US" sz="2400" dirty="0" smtClean="0"/>
              <a:t>Security</a:t>
            </a:r>
          </a:p>
          <a:p>
            <a:r>
              <a:rPr lang="en-US" sz="2400" dirty="0" smtClean="0"/>
              <a:t>Password</a:t>
            </a:r>
          </a:p>
          <a:p>
            <a:r>
              <a:rPr lang="en-US" sz="2400" dirty="0" smtClean="0"/>
              <a:t>Encrypt device</a:t>
            </a:r>
          </a:p>
          <a:p>
            <a:r>
              <a:rPr lang="en-US" sz="2400" dirty="0" smtClean="0"/>
              <a:t>Device administrators</a:t>
            </a:r>
          </a:p>
          <a:p>
            <a:r>
              <a:rPr lang="en-US" sz="2400" dirty="0" smtClean="0"/>
              <a:t>Unknown </a:t>
            </a:r>
            <a:r>
              <a:rPr lang="en-US" sz="2400" dirty="0"/>
              <a:t>sources (</a:t>
            </a:r>
            <a:r>
              <a:rPr lang="en-US" sz="2400" dirty="0" smtClean="0"/>
              <a:t>uncheck)</a:t>
            </a:r>
          </a:p>
          <a:p>
            <a:r>
              <a:rPr lang="en-US" sz="2400" dirty="0" smtClean="0"/>
              <a:t>Verify </a:t>
            </a:r>
            <a:r>
              <a:rPr lang="en-US" sz="2400" dirty="0"/>
              <a:t>apps (check)</a:t>
            </a:r>
          </a:p>
        </p:txBody>
      </p:sp>
      <p:sp>
        <p:nvSpPr>
          <p:cNvPr id="6" name="Content Placeholder 5"/>
          <p:cNvSpPr>
            <a:spLocks noGrp="1"/>
          </p:cNvSpPr>
          <p:nvPr>
            <p:ph sz="half" idx="2"/>
          </p:nvPr>
        </p:nvSpPr>
        <p:spPr>
          <a:xfrm>
            <a:off x="4648200" y="1455256"/>
            <a:ext cx="4038600" cy="4765876"/>
          </a:xfrm>
        </p:spPr>
        <p:txBody>
          <a:bodyPr>
            <a:noAutofit/>
          </a:bodyPr>
          <a:lstStyle/>
          <a:p>
            <a:pPr marL="0" indent="0">
              <a:buNone/>
            </a:pPr>
            <a:r>
              <a:rPr lang="en-US" sz="2000" dirty="0"/>
              <a:t>iOS </a:t>
            </a:r>
            <a:r>
              <a:rPr lang="en-US" sz="2000" dirty="0" smtClean="0"/>
              <a:t>settings:</a:t>
            </a:r>
          </a:p>
          <a:p>
            <a:r>
              <a:rPr lang="en-US" sz="2000" dirty="0" smtClean="0"/>
              <a:t>Settings </a:t>
            </a:r>
            <a:r>
              <a:rPr lang="en-US" sz="2000" dirty="0"/>
              <a:t>→ Touch ID &amp; </a:t>
            </a:r>
            <a:r>
              <a:rPr lang="en-US" sz="2000" dirty="0" smtClean="0"/>
              <a:t>Passcode</a:t>
            </a:r>
          </a:p>
          <a:p>
            <a:r>
              <a:rPr lang="en-US" sz="2000" dirty="0" smtClean="0"/>
              <a:t>Settings </a:t>
            </a:r>
            <a:r>
              <a:rPr lang="en-US" sz="2000" dirty="0"/>
              <a:t>→ Spotlight Search (</a:t>
            </a:r>
            <a:r>
              <a:rPr lang="en-US" sz="2000" dirty="0" smtClean="0"/>
              <a:t>off)</a:t>
            </a:r>
          </a:p>
          <a:p>
            <a:r>
              <a:rPr lang="en-US" sz="2000" dirty="0" smtClean="0"/>
              <a:t>Settings </a:t>
            </a:r>
            <a:r>
              <a:rPr lang="en-US" sz="2000" dirty="0"/>
              <a:t>→ Keyboard → Predictive Text (</a:t>
            </a:r>
            <a:r>
              <a:rPr lang="en-US" sz="2000" dirty="0" smtClean="0"/>
              <a:t>off)</a:t>
            </a:r>
          </a:p>
          <a:p>
            <a:r>
              <a:rPr lang="en-US" sz="2000" dirty="0" smtClean="0"/>
              <a:t>Settings </a:t>
            </a:r>
            <a:r>
              <a:rPr lang="en-US" sz="2000" dirty="0"/>
              <a:t>→ Keyboard → Enable Dictation (</a:t>
            </a:r>
            <a:r>
              <a:rPr lang="en-US" sz="2000" dirty="0" smtClean="0"/>
              <a:t>off)</a:t>
            </a:r>
          </a:p>
          <a:p>
            <a:r>
              <a:rPr lang="en-US" sz="2000" dirty="0" smtClean="0"/>
              <a:t>Settings </a:t>
            </a:r>
            <a:r>
              <a:rPr lang="en-US" sz="2000" dirty="0"/>
              <a:t>→ Privacy → Location </a:t>
            </a:r>
            <a:r>
              <a:rPr lang="en-US" sz="2000" dirty="0" smtClean="0"/>
              <a:t>Services (Only </a:t>
            </a:r>
            <a:r>
              <a:rPr lang="en-US" sz="2000" dirty="0"/>
              <a:t>give access where </a:t>
            </a:r>
            <a:r>
              <a:rPr lang="en-US" sz="2000" dirty="0" smtClean="0"/>
              <a:t>necessary)</a:t>
            </a:r>
          </a:p>
          <a:p>
            <a:r>
              <a:rPr lang="en-US" sz="2000" dirty="0" smtClean="0"/>
              <a:t>Settings </a:t>
            </a:r>
            <a:r>
              <a:rPr lang="en-US" sz="2000" dirty="0"/>
              <a:t>→ Privacy → application data requests (</a:t>
            </a:r>
            <a:r>
              <a:rPr lang="en-US" sz="2000" dirty="0" smtClean="0"/>
              <a:t>review)</a:t>
            </a:r>
          </a:p>
          <a:p>
            <a:r>
              <a:rPr lang="en-US" sz="2000" dirty="0" smtClean="0"/>
              <a:t>Settings </a:t>
            </a:r>
            <a:r>
              <a:rPr lang="en-US" sz="2000" dirty="0"/>
              <a:t>→ Privacy → Diagnostics &amp; Usage (don’t </a:t>
            </a:r>
            <a:r>
              <a:rPr lang="en-US" sz="2000" dirty="0" smtClean="0"/>
              <a:t>send)</a:t>
            </a:r>
          </a:p>
          <a:p>
            <a:r>
              <a:rPr lang="en-US" sz="2000" dirty="0" smtClean="0"/>
              <a:t>Settings </a:t>
            </a:r>
            <a:r>
              <a:rPr lang="en-US" sz="2000" dirty="0"/>
              <a:t>→ Privacy → Advertising → Limit Ad Tracking</a:t>
            </a:r>
          </a:p>
        </p:txBody>
      </p:sp>
      <p:sp>
        <p:nvSpPr>
          <p:cNvPr id="7" name="TextBox 6"/>
          <p:cNvSpPr txBox="1"/>
          <p:nvPr/>
        </p:nvSpPr>
        <p:spPr>
          <a:xfrm>
            <a:off x="127322" y="6488668"/>
            <a:ext cx="3530278" cy="369332"/>
          </a:xfrm>
          <a:prstGeom prst="rect">
            <a:avLst/>
          </a:prstGeom>
          <a:noFill/>
        </p:spPr>
        <p:txBody>
          <a:bodyPr wrap="square" rtlCol="0">
            <a:spAutoFit/>
          </a:bodyPr>
          <a:lstStyle/>
          <a:p>
            <a:r>
              <a:rPr lang="en-US" dirty="0" smtClean="0"/>
              <a:t>From the Library Freedom Project</a:t>
            </a:r>
            <a:endParaRPr lang="en-US" dirty="0"/>
          </a:p>
        </p:txBody>
      </p:sp>
    </p:spTree>
    <p:extLst>
      <p:ext uri="{BB962C8B-B14F-4D97-AF65-F5344CB8AC3E}">
        <p14:creationId xmlns:p14="http://schemas.microsoft.com/office/powerpoint/2010/main" val="2444105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Exploring local apps</a:t>
            </a:r>
            <a:endParaRPr lang="en-US" dirty="0"/>
          </a:p>
        </p:txBody>
      </p:sp>
      <p:sp>
        <p:nvSpPr>
          <p:cNvPr id="5" name="Content Placeholder 4"/>
          <p:cNvSpPr>
            <a:spLocks noGrp="1"/>
          </p:cNvSpPr>
          <p:nvPr>
            <p:ph sz="half" idx="1"/>
          </p:nvPr>
        </p:nvSpPr>
        <p:spPr>
          <a:xfrm>
            <a:off x="457200" y="1600200"/>
            <a:ext cx="4038600" cy="5113116"/>
          </a:xfrm>
        </p:spPr>
        <p:txBody>
          <a:bodyPr>
            <a:normAutofit fontScale="92500" lnSpcReduction="10000"/>
          </a:bodyPr>
          <a:lstStyle/>
          <a:p>
            <a:r>
              <a:rPr lang="en-US" dirty="0"/>
              <a:t>Kenya Traffic offences </a:t>
            </a:r>
            <a:r>
              <a:rPr lang="en-US" dirty="0" smtClean="0"/>
              <a:t>guide</a:t>
            </a:r>
          </a:p>
          <a:p>
            <a:r>
              <a:rPr lang="en-US" dirty="0" smtClean="0"/>
              <a:t>Kenya Map</a:t>
            </a:r>
          </a:p>
          <a:p>
            <a:r>
              <a:rPr lang="en-US" dirty="0" err="1" smtClean="0"/>
              <a:t>Okoa</a:t>
            </a:r>
            <a:r>
              <a:rPr lang="en-US" dirty="0" smtClean="0"/>
              <a:t> Loan</a:t>
            </a:r>
          </a:p>
          <a:p>
            <a:r>
              <a:rPr lang="en-US" dirty="0" err="1" smtClean="0"/>
              <a:t>Mdundo</a:t>
            </a:r>
            <a:r>
              <a:rPr lang="en-US" dirty="0" smtClean="0"/>
              <a:t> </a:t>
            </a:r>
            <a:r>
              <a:rPr lang="en-US" dirty="0"/>
              <a:t>free </a:t>
            </a:r>
            <a:r>
              <a:rPr lang="en-US" dirty="0" smtClean="0"/>
              <a:t>music</a:t>
            </a:r>
          </a:p>
          <a:p>
            <a:r>
              <a:rPr lang="en-US" dirty="0" smtClean="0"/>
              <a:t>Date Kenyans</a:t>
            </a:r>
          </a:p>
          <a:p>
            <a:r>
              <a:rPr lang="en-US" dirty="0" err="1" smtClean="0"/>
              <a:t>Mbegu</a:t>
            </a:r>
            <a:r>
              <a:rPr lang="en-US" dirty="0" smtClean="0"/>
              <a:t> choice</a:t>
            </a:r>
          </a:p>
          <a:p>
            <a:r>
              <a:rPr lang="en-US" dirty="0" err="1"/>
              <a:t>mkulima</a:t>
            </a:r>
            <a:r>
              <a:rPr lang="en-US" dirty="0"/>
              <a:t> </a:t>
            </a:r>
            <a:r>
              <a:rPr lang="en-US" dirty="0" smtClean="0"/>
              <a:t>young</a:t>
            </a:r>
          </a:p>
          <a:p>
            <a:r>
              <a:rPr lang="en-US" dirty="0"/>
              <a:t>National Anthem of </a:t>
            </a:r>
            <a:r>
              <a:rPr lang="en-US" dirty="0" smtClean="0"/>
              <a:t>Kenya</a:t>
            </a:r>
          </a:p>
          <a:p>
            <a:r>
              <a:rPr lang="en-US" dirty="0"/>
              <a:t>Kenya Constitution</a:t>
            </a:r>
          </a:p>
          <a:p>
            <a:endParaRPr lang="en-US" dirty="0"/>
          </a:p>
          <a:p>
            <a:endParaRPr lang="en-US" dirty="0"/>
          </a:p>
        </p:txBody>
      </p:sp>
      <p:sp>
        <p:nvSpPr>
          <p:cNvPr id="6" name="Content Placeholder 5"/>
          <p:cNvSpPr>
            <a:spLocks noGrp="1"/>
          </p:cNvSpPr>
          <p:nvPr>
            <p:ph sz="half" idx="2"/>
          </p:nvPr>
        </p:nvSpPr>
        <p:spPr/>
        <p:txBody>
          <a:bodyPr>
            <a:normAutofit fontScale="92500" lnSpcReduction="10000"/>
          </a:bodyPr>
          <a:lstStyle/>
          <a:p>
            <a:r>
              <a:rPr lang="en-US" dirty="0" smtClean="0"/>
              <a:t>M-farm</a:t>
            </a:r>
          </a:p>
          <a:p>
            <a:r>
              <a:rPr lang="en-US" dirty="0" err="1" smtClean="0"/>
              <a:t>i</a:t>
            </a:r>
            <a:r>
              <a:rPr lang="en-US" dirty="0" smtClean="0"/>
              <a:t>-cow</a:t>
            </a:r>
          </a:p>
          <a:p>
            <a:r>
              <a:rPr lang="en-US" dirty="0" err="1" smtClean="0"/>
              <a:t>Mpesa</a:t>
            </a:r>
            <a:endParaRPr lang="en-US" dirty="0" smtClean="0"/>
          </a:p>
          <a:p>
            <a:r>
              <a:rPr lang="en-US" dirty="0" smtClean="0"/>
              <a:t>NTSA</a:t>
            </a:r>
          </a:p>
          <a:p>
            <a:r>
              <a:rPr lang="en-US" dirty="0" err="1" smtClean="0"/>
              <a:t>i</a:t>
            </a:r>
            <a:r>
              <a:rPr lang="en-US" dirty="0" smtClean="0"/>
              <a:t>-Tax</a:t>
            </a:r>
          </a:p>
          <a:p>
            <a:r>
              <a:rPr lang="en-US" dirty="0" smtClean="0"/>
              <a:t>OLX</a:t>
            </a:r>
          </a:p>
          <a:p>
            <a:r>
              <a:rPr lang="en-US" dirty="0" err="1" smtClean="0"/>
              <a:t>Kilimall</a:t>
            </a:r>
            <a:endParaRPr lang="en-US" dirty="0" smtClean="0"/>
          </a:p>
          <a:p>
            <a:r>
              <a:rPr lang="en-US" dirty="0" err="1" smtClean="0"/>
              <a:t>Jumia</a:t>
            </a:r>
            <a:r>
              <a:rPr lang="en-US" dirty="0" smtClean="0"/>
              <a:t> </a:t>
            </a:r>
            <a:r>
              <a:rPr lang="en-US" dirty="0"/>
              <a:t>online </a:t>
            </a:r>
            <a:r>
              <a:rPr lang="en-US" dirty="0" smtClean="0"/>
              <a:t>shopping</a:t>
            </a:r>
          </a:p>
          <a:p>
            <a:r>
              <a:rPr lang="en-US" dirty="0" err="1" smtClean="0"/>
              <a:t>Mshwari</a:t>
            </a:r>
            <a:r>
              <a:rPr lang="en-US" dirty="0" smtClean="0"/>
              <a:t> </a:t>
            </a:r>
            <a:r>
              <a:rPr lang="en-US" dirty="0"/>
              <a:t>mobile </a:t>
            </a:r>
            <a:r>
              <a:rPr lang="en-US" dirty="0" smtClean="0"/>
              <a:t>loan</a:t>
            </a:r>
          </a:p>
          <a:p>
            <a:r>
              <a:rPr lang="en-US" dirty="0" err="1" smtClean="0"/>
              <a:t>Akili’s</a:t>
            </a:r>
            <a:r>
              <a:rPr lang="en-US" dirty="0" smtClean="0"/>
              <a:t> </a:t>
            </a:r>
            <a:r>
              <a:rPr lang="en-US" dirty="0"/>
              <a:t>Alphabet kids </a:t>
            </a:r>
            <a:r>
              <a:rPr lang="en-US" dirty="0" smtClean="0"/>
              <a:t>app</a:t>
            </a:r>
            <a:endParaRPr lang="en-US" dirty="0"/>
          </a:p>
        </p:txBody>
      </p:sp>
    </p:spTree>
    <p:extLst>
      <p:ext uri="{BB962C8B-B14F-4D97-AF65-F5344CB8AC3E}">
        <p14:creationId xmlns:p14="http://schemas.microsoft.com/office/powerpoint/2010/main" val="356596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Exploring local apps</a:t>
            </a:r>
          </a:p>
        </p:txBody>
      </p:sp>
      <p:sp>
        <p:nvSpPr>
          <p:cNvPr id="5" name="Content Placeholder 4"/>
          <p:cNvSpPr>
            <a:spLocks noGrp="1"/>
          </p:cNvSpPr>
          <p:nvPr>
            <p:ph idx="1"/>
          </p:nvPr>
        </p:nvSpPr>
        <p:spPr>
          <a:xfrm>
            <a:off x="457200" y="1226976"/>
            <a:ext cx="8229600" cy="4525963"/>
          </a:xfrm>
        </p:spPr>
        <p:txBody>
          <a:bodyPr>
            <a:noAutofit/>
          </a:bodyPr>
          <a:lstStyle/>
          <a:p>
            <a:r>
              <a:rPr lang="en-US" sz="2400" dirty="0"/>
              <a:t>As a pair, pick one app and go to the Google Play store and look up that app on their phone. </a:t>
            </a:r>
            <a:endParaRPr lang="en-US" sz="2400" dirty="0" smtClean="0"/>
          </a:p>
          <a:p>
            <a:r>
              <a:rPr lang="en-US" sz="2400" dirty="0" smtClean="0"/>
              <a:t>Check </a:t>
            </a:r>
            <a:r>
              <a:rPr lang="en-US" sz="2400" dirty="0"/>
              <a:t>the description. What does this app do?</a:t>
            </a:r>
          </a:p>
          <a:p>
            <a:pPr fontAlgn="base"/>
            <a:r>
              <a:rPr lang="en-US" sz="2400" dirty="0"/>
              <a:t>Check the comments and ratings. What do people think of the app?</a:t>
            </a:r>
          </a:p>
          <a:p>
            <a:pPr fontAlgn="base"/>
            <a:r>
              <a:rPr lang="en-US" sz="2400" dirty="0"/>
              <a:t>Look for any safety or privacy concerns. Do the permissions make sense for what the app does?</a:t>
            </a:r>
          </a:p>
          <a:p>
            <a:pPr fontAlgn="base"/>
            <a:r>
              <a:rPr lang="en-US" sz="2400" dirty="0"/>
              <a:t>Check the app size. How much space is needed on your phone?</a:t>
            </a:r>
          </a:p>
          <a:p>
            <a:pPr fontAlgn="base"/>
            <a:r>
              <a:rPr lang="en-US" sz="2400" dirty="0"/>
              <a:t>(If </a:t>
            </a:r>
            <a:r>
              <a:rPr lang="en-US" sz="2400" dirty="0" smtClean="0"/>
              <a:t>you </a:t>
            </a:r>
            <a:r>
              <a:rPr lang="en-US" sz="2400" dirty="0"/>
              <a:t>think it’s safe to do so) Download the app.</a:t>
            </a:r>
          </a:p>
          <a:p>
            <a:pPr fontAlgn="base"/>
            <a:r>
              <a:rPr lang="en-US" sz="2400" dirty="0"/>
              <a:t>Install the app.</a:t>
            </a:r>
          </a:p>
          <a:p>
            <a:pPr fontAlgn="base"/>
            <a:r>
              <a:rPr lang="en-US" sz="2400" dirty="0"/>
              <a:t>Test the app. How well does it work? </a:t>
            </a:r>
            <a:endParaRPr lang="en-US" sz="2400" dirty="0" smtClean="0"/>
          </a:p>
          <a:p>
            <a:pPr fontAlgn="base"/>
            <a:r>
              <a:rPr lang="en-US" sz="2400" dirty="0" smtClean="0"/>
              <a:t>Write your notes on a large piece of paper.</a:t>
            </a:r>
          </a:p>
        </p:txBody>
      </p:sp>
    </p:spTree>
    <p:extLst>
      <p:ext uri="{BB962C8B-B14F-4D97-AF65-F5344CB8AC3E}">
        <p14:creationId xmlns:p14="http://schemas.microsoft.com/office/powerpoint/2010/main" val="16071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Smartphone exploration</a:t>
            </a:r>
            <a:endParaRPr lang="en-US" dirty="0"/>
          </a:p>
        </p:txBody>
      </p:sp>
      <p:sp>
        <p:nvSpPr>
          <p:cNvPr id="3" name="Content Placeholder 2"/>
          <p:cNvSpPr>
            <a:spLocks noGrp="1"/>
          </p:cNvSpPr>
          <p:nvPr>
            <p:ph idx="1"/>
          </p:nvPr>
        </p:nvSpPr>
        <p:spPr/>
        <p:txBody>
          <a:bodyPr>
            <a:normAutofit/>
          </a:bodyPr>
          <a:lstStyle/>
          <a:p>
            <a:r>
              <a:rPr lang="en-US" dirty="0" smtClean="0"/>
              <a:t>What do you want to accomplish using your phone using an app?</a:t>
            </a:r>
          </a:p>
        </p:txBody>
      </p:sp>
    </p:spTree>
    <p:extLst>
      <p:ext uri="{BB962C8B-B14F-4D97-AF65-F5344CB8AC3E}">
        <p14:creationId xmlns:p14="http://schemas.microsoft.com/office/powerpoint/2010/main" val="35521401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886462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Module 3</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34288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4: </a:t>
            </a:r>
            <a:r>
              <a:rPr lang="en-US" dirty="0">
                <a:solidFill>
                  <a:srgbClr val="000000"/>
                </a:solidFill>
              </a:rPr>
              <a:t>Using library resources on mobile phones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8308091"/>
              </p:ext>
            </p:extLst>
          </p:nvPr>
        </p:nvGraphicFramePr>
        <p:xfrm>
          <a:off x="376177" y="1743258"/>
          <a:ext cx="8229599" cy="3053011"/>
        </p:xfrm>
        <a:graphic>
          <a:graphicData uri="http://schemas.openxmlformats.org/drawingml/2006/table">
            <a:tbl>
              <a:tblPr/>
              <a:tblGrid>
                <a:gridCol w="1658984">
                  <a:extLst>
                    <a:ext uri="{9D8B030D-6E8A-4147-A177-3AD203B41FA5}">
                      <a16:colId xmlns:a16="http://schemas.microsoft.com/office/drawing/2014/main" val="1171946624"/>
                    </a:ext>
                  </a:extLst>
                </a:gridCol>
                <a:gridCol w="6570615">
                  <a:extLst>
                    <a:ext uri="{9D8B030D-6E8A-4147-A177-3AD203B41FA5}">
                      <a16:colId xmlns:a16="http://schemas.microsoft.com/office/drawing/2014/main" val="761657507"/>
                    </a:ext>
                  </a:extLst>
                </a:gridCol>
              </a:tblGrid>
              <a:tr h="528579">
                <a:tc>
                  <a:txBody>
                    <a:bodyPr/>
                    <a:lstStyle/>
                    <a:p>
                      <a:pPr rtl="0" fontAlgn="t">
                        <a:spcBef>
                          <a:spcPts val="0"/>
                        </a:spcBef>
                        <a:spcAft>
                          <a:spcPts val="0"/>
                        </a:spcAft>
                      </a:pPr>
                      <a:r>
                        <a:rPr lang="en-US" sz="2000" b="1" i="0" u="none" strike="noStrike" dirty="0" smtClean="0">
                          <a:solidFill>
                            <a:srgbClr val="000000"/>
                          </a:solidFill>
                          <a:effectLst/>
                          <a:latin typeface="Arial" panose="020B0604020202020204" pitchFamily="34" charset="0"/>
                          <a:cs typeface="Arial" panose="020B0604020202020204" pitchFamily="34" charset="0"/>
                        </a:rPr>
                        <a:t>90 </a:t>
                      </a:r>
                      <a:r>
                        <a:rPr lang="en-US" sz="2000" b="1" i="0" u="none" strike="noStrike" dirty="0">
                          <a:solidFill>
                            <a:srgbClr val="000000"/>
                          </a:solidFill>
                          <a:effectLst/>
                          <a:latin typeface="Arial" panose="020B0604020202020204" pitchFamily="34" charset="0"/>
                          <a:cs typeface="Arial" panose="020B0604020202020204" pitchFamily="34" charset="0"/>
                        </a:rPr>
                        <a:t>minutes</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1" dirty="0" smtClean="0">
                          <a:effectLst/>
                          <a:latin typeface="Arial" panose="020B0604020202020204" pitchFamily="34" charset="0"/>
                          <a:cs typeface="Arial" panose="020B0604020202020204" pitchFamily="34" charset="0"/>
                        </a:rPr>
                        <a:t>Topics covered</a:t>
                      </a:r>
                      <a:endParaRPr lang="en-US" sz="2000" b="1"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1833844"/>
                  </a:ext>
                </a:extLst>
              </a:tr>
              <a:tr h="503497">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20 </a:t>
                      </a:r>
                      <a:r>
                        <a:rPr lang="en-US" sz="2000" b="0" i="0" u="none" strike="noStrike" dirty="0">
                          <a:solidFill>
                            <a:srgbClr val="000000"/>
                          </a:solidFill>
                          <a:effectLst/>
                          <a:latin typeface="Arial" panose="020B0604020202020204" pitchFamily="34" charset="0"/>
                          <a:cs typeface="Arial" panose="020B0604020202020204" pitchFamily="34" charset="0"/>
                        </a:rPr>
                        <a:t>minutes</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Learning Objectives and icebreaker</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970403"/>
                  </a:ext>
                </a:extLst>
              </a:tr>
              <a:tr h="513004">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20 minutes</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Library e-resources</a:t>
                      </a:r>
                      <a:r>
                        <a:rPr lang="en-US" sz="2000" b="0" i="0" u="none" strike="noStrike" baseline="0" dirty="0" smtClean="0">
                          <a:solidFill>
                            <a:srgbClr val="000000"/>
                          </a:solidFill>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284421"/>
                  </a:ext>
                </a:extLst>
              </a:tr>
              <a:tr h="513003">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45 </a:t>
                      </a:r>
                      <a:r>
                        <a:rPr lang="en-US" sz="2000" b="0" i="0" u="none" strike="noStrike" dirty="0">
                          <a:solidFill>
                            <a:srgbClr val="000000"/>
                          </a:solidFill>
                          <a:effectLst/>
                          <a:latin typeface="Arial" panose="020B0604020202020204" pitchFamily="34" charset="0"/>
                          <a:cs typeface="Arial" panose="020B0604020202020204" pitchFamily="34" charset="0"/>
                        </a:rPr>
                        <a:t>minutes </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Using </a:t>
                      </a:r>
                      <a:r>
                        <a:rPr lang="en-US" sz="2000" b="0" i="0" u="none" strike="noStrike" dirty="0">
                          <a:solidFill>
                            <a:srgbClr val="000000"/>
                          </a:solidFill>
                          <a:effectLst/>
                          <a:latin typeface="Arial" panose="020B0604020202020204" pitchFamily="34" charset="0"/>
                          <a:cs typeface="Arial" panose="020B0604020202020204" pitchFamily="34" charset="0"/>
                        </a:rPr>
                        <a:t>library </a:t>
                      </a:r>
                      <a:r>
                        <a:rPr lang="en-US" sz="2000" b="0" i="0" u="none" strike="noStrike" dirty="0" smtClean="0">
                          <a:solidFill>
                            <a:srgbClr val="000000"/>
                          </a:solidFill>
                          <a:effectLst/>
                          <a:latin typeface="Arial" panose="020B0604020202020204" pitchFamily="34" charset="0"/>
                          <a:cs typeface="Arial" panose="020B0604020202020204" pitchFamily="34" charset="0"/>
                        </a:rPr>
                        <a:t>resources </a:t>
                      </a:r>
                      <a:r>
                        <a:rPr lang="en-US" sz="2000" b="0" i="0" u="none" strike="noStrike" dirty="0">
                          <a:solidFill>
                            <a:srgbClr val="000000"/>
                          </a:solidFill>
                          <a:effectLst/>
                          <a:latin typeface="Arial" panose="020B0604020202020204" pitchFamily="34" charset="0"/>
                          <a:cs typeface="Arial" panose="020B0604020202020204" pitchFamily="34" charset="0"/>
                        </a:rPr>
                        <a:t>on </a:t>
                      </a:r>
                      <a:r>
                        <a:rPr lang="en-US" sz="2000" b="0" i="0" u="none" strike="noStrike" dirty="0" smtClean="0">
                          <a:solidFill>
                            <a:srgbClr val="000000"/>
                          </a:solidFill>
                          <a:effectLst/>
                          <a:latin typeface="Arial" panose="020B0604020202020204" pitchFamily="34" charset="0"/>
                          <a:cs typeface="Arial" panose="020B0604020202020204" pitchFamily="34" charset="0"/>
                        </a:rPr>
                        <a:t>smartphones</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052803"/>
                  </a:ext>
                </a:extLst>
              </a:tr>
              <a:tr h="497464">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10 minutes</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smtClean="0">
                          <a:solidFill>
                            <a:srgbClr val="000000"/>
                          </a:solidFill>
                          <a:effectLst/>
                          <a:latin typeface="Arial" panose="020B0604020202020204" pitchFamily="34" charset="0"/>
                          <a:cs typeface="Arial" panose="020B0604020202020204" pitchFamily="34" charset="0"/>
                        </a:rPr>
                        <a:t>Module </a:t>
                      </a:r>
                      <a:r>
                        <a:rPr lang="en-US" sz="2000" b="0" i="0" u="none" strike="noStrike" dirty="0">
                          <a:solidFill>
                            <a:srgbClr val="000000"/>
                          </a:solidFill>
                          <a:effectLst/>
                          <a:latin typeface="Arial" panose="020B0604020202020204" pitchFamily="34" charset="0"/>
                          <a:cs typeface="Arial" panose="020B0604020202020204" pitchFamily="34" charset="0"/>
                        </a:rPr>
                        <a:t>Debrief</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023041"/>
                  </a:ext>
                </a:extLst>
              </a:tr>
              <a:tr h="497464">
                <a:tc>
                  <a:txBody>
                    <a:bodyPr/>
                    <a:lstStyle/>
                    <a:p>
                      <a:pPr rtl="0" fontAlgn="t">
                        <a:spcBef>
                          <a:spcPts val="0"/>
                        </a:spcBef>
                        <a:spcAft>
                          <a:spcPts val="0"/>
                        </a:spcAft>
                      </a:pP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dirty="0" smtClean="0">
                          <a:effectLst/>
                          <a:latin typeface="Arial" panose="020B0604020202020204" pitchFamily="34" charset="0"/>
                          <a:cs typeface="Arial" panose="020B0604020202020204" pitchFamily="34" charset="0"/>
                        </a:rPr>
                        <a:t>Evaluation &amp; Help</a:t>
                      </a:r>
                      <a:r>
                        <a:rPr lang="en-US" sz="2000" baseline="0" dirty="0" smtClean="0">
                          <a:effectLst/>
                          <a:latin typeface="Arial" panose="020B0604020202020204" pitchFamily="34" charset="0"/>
                          <a:cs typeface="Arial" panose="020B0604020202020204" pitchFamily="34" charset="0"/>
                        </a:rPr>
                        <a:t> Desk</a:t>
                      </a:r>
                      <a:endParaRPr lang="en-US" sz="2000" dirty="0">
                        <a:effectLst/>
                        <a:latin typeface="Arial" panose="020B0604020202020204" pitchFamily="34" charset="0"/>
                        <a:cs typeface="Arial" panose="020B0604020202020204" pitchFamily="34" charset="0"/>
                      </a:endParaRPr>
                    </a:p>
                  </a:txBody>
                  <a:tcPr marL="49195" marR="49195" marT="32797" marB="3279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785446"/>
                  </a:ext>
                </a:extLst>
              </a:tr>
            </a:tbl>
          </a:graphicData>
        </a:graphic>
      </p:graphicFrame>
      <p:sp>
        <p:nvSpPr>
          <p:cNvPr id="7"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7299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77707"/>
          </a:xfrm>
        </p:spPr>
        <p:txBody>
          <a:bodyPr>
            <a:normAutofit/>
          </a:bodyPr>
          <a:lstStyle/>
          <a:p>
            <a:pPr fontAlgn="base"/>
            <a:r>
              <a:rPr lang="en-US" dirty="0"/>
              <a:t>What is the internet? </a:t>
            </a:r>
            <a:endParaRPr lang="en-US" dirty="0" smtClean="0"/>
          </a:p>
          <a:p>
            <a:pPr fontAlgn="base"/>
            <a:r>
              <a:rPr lang="en-US" dirty="0" smtClean="0"/>
              <a:t>What </a:t>
            </a:r>
            <a:r>
              <a:rPr lang="en-US" dirty="0"/>
              <a:t>do people do with the internet? </a:t>
            </a:r>
            <a:endParaRPr lang="en-US" dirty="0" smtClean="0"/>
          </a:p>
          <a:p>
            <a:pPr fontAlgn="base"/>
            <a:r>
              <a:rPr lang="en-US" dirty="0" smtClean="0"/>
              <a:t>What </a:t>
            </a:r>
            <a:r>
              <a:rPr lang="en-US" dirty="0"/>
              <a:t>do you use the internet for? </a:t>
            </a:r>
          </a:p>
          <a:p>
            <a:pPr marL="0" indent="0" fontAlgn="base">
              <a:buNone/>
            </a:pPr>
            <a:endParaRPr lang="en-US" dirty="0"/>
          </a:p>
          <a:p>
            <a:endParaRPr lang="en-US" dirty="0"/>
          </a:p>
        </p:txBody>
      </p:sp>
    </p:spTree>
    <p:extLst>
      <p:ext uri="{BB962C8B-B14F-4D97-AF65-F5344CB8AC3E}">
        <p14:creationId xmlns:p14="http://schemas.microsoft.com/office/powerpoint/2010/main" val="70953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Icebreaker</a:t>
            </a:r>
            <a:endParaRPr lang="en-US" dirty="0"/>
          </a:p>
        </p:txBody>
      </p:sp>
      <p:sp>
        <p:nvSpPr>
          <p:cNvPr id="3" name="Content Placeholder 2"/>
          <p:cNvSpPr>
            <a:spLocks noGrp="1"/>
          </p:cNvSpPr>
          <p:nvPr>
            <p:ph idx="1"/>
          </p:nvPr>
        </p:nvSpPr>
        <p:spPr/>
        <p:txBody>
          <a:bodyPr>
            <a:normAutofit/>
          </a:bodyPr>
          <a:lstStyle/>
          <a:p>
            <a:pPr fontAlgn="base"/>
            <a:r>
              <a:rPr lang="en-US" dirty="0" smtClean="0"/>
              <a:t>In groups of 2 or 3, explain </a:t>
            </a:r>
            <a:r>
              <a:rPr lang="en-US" dirty="0"/>
              <a:t>one thing </a:t>
            </a:r>
            <a:r>
              <a:rPr lang="en-US" dirty="0" smtClean="0"/>
              <a:t>you’ve </a:t>
            </a:r>
            <a:r>
              <a:rPr lang="en-US" dirty="0"/>
              <a:t>done with their smartphone since the yesterday without speaking, drawing, or writing (singing is allowed). </a:t>
            </a:r>
            <a:endParaRPr lang="en-US" dirty="0" smtClean="0"/>
          </a:p>
          <a:p>
            <a:pPr fontAlgn="base"/>
            <a:r>
              <a:rPr lang="en-US" dirty="0" smtClean="0"/>
              <a:t>After </a:t>
            </a:r>
            <a:r>
              <a:rPr lang="en-US" dirty="0"/>
              <a:t>one </a:t>
            </a:r>
            <a:r>
              <a:rPr lang="en-US" dirty="0" smtClean="0"/>
              <a:t>group acts, </a:t>
            </a:r>
            <a:r>
              <a:rPr lang="en-US" dirty="0"/>
              <a:t>everyone can try to guess what they did.</a:t>
            </a:r>
          </a:p>
          <a:p>
            <a:endParaRPr lang="en-US" dirty="0"/>
          </a:p>
        </p:txBody>
      </p:sp>
    </p:spTree>
    <p:extLst>
      <p:ext uri="{BB962C8B-B14F-4D97-AF65-F5344CB8AC3E}">
        <p14:creationId xmlns:p14="http://schemas.microsoft.com/office/powerpoint/2010/main" val="26239689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Database</a:t>
            </a:r>
            <a:r>
              <a:rPr lang="en-US" dirty="0"/>
              <a:t>: a collection of information that is organized so it can easily be accessed, managed, and updated. </a:t>
            </a:r>
          </a:p>
          <a:p>
            <a:endParaRPr lang="en-US" dirty="0"/>
          </a:p>
        </p:txBody>
      </p:sp>
    </p:spTree>
    <p:extLst>
      <p:ext uri="{BB962C8B-B14F-4D97-AF65-F5344CB8AC3E}">
        <p14:creationId xmlns:p14="http://schemas.microsoft.com/office/powerpoint/2010/main" val="18826123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library database?</a:t>
            </a:r>
            <a:endParaRPr lang="en-US" dirty="0"/>
          </a:p>
        </p:txBody>
      </p:sp>
      <p:sp>
        <p:nvSpPr>
          <p:cNvPr id="3" name="Content Placeholder 2"/>
          <p:cNvSpPr>
            <a:spLocks noGrp="1"/>
          </p:cNvSpPr>
          <p:nvPr>
            <p:ph idx="1"/>
          </p:nvPr>
        </p:nvSpPr>
        <p:spPr/>
        <p:txBody>
          <a:bodyPr/>
          <a:lstStyle/>
          <a:p>
            <a:r>
              <a:rPr lang="en-US" dirty="0"/>
              <a:t>C</a:t>
            </a:r>
            <a:r>
              <a:rPr lang="en-US" dirty="0" smtClean="0"/>
              <a:t>ontain </a:t>
            </a:r>
            <a:r>
              <a:rPr lang="en-US" dirty="0"/>
              <a:t>information from published </a:t>
            </a:r>
            <a:r>
              <a:rPr lang="en-US" dirty="0" smtClean="0"/>
              <a:t>works</a:t>
            </a:r>
          </a:p>
          <a:p>
            <a:r>
              <a:rPr lang="en-US" dirty="0" smtClean="0"/>
              <a:t>Searchable</a:t>
            </a:r>
          </a:p>
          <a:p>
            <a:r>
              <a:rPr lang="en-US" dirty="0" smtClean="0"/>
              <a:t>Provide citation information</a:t>
            </a:r>
          </a:p>
          <a:p>
            <a:r>
              <a:rPr lang="en-US" dirty="0" smtClean="0"/>
              <a:t>Often contain full-text articles</a:t>
            </a:r>
          </a:p>
          <a:p>
            <a:r>
              <a:rPr lang="en-US" dirty="0" smtClean="0"/>
              <a:t>Different databases for different subject areas</a:t>
            </a:r>
          </a:p>
          <a:p>
            <a:r>
              <a:rPr lang="en-US" dirty="0" smtClean="0"/>
              <a:t>Library pays subscription for some others are “open access” or free</a:t>
            </a:r>
            <a:endParaRPr lang="en-US" dirty="0"/>
          </a:p>
        </p:txBody>
      </p:sp>
      <p:sp>
        <p:nvSpPr>
          <p:cNvPr id="4" name="TextBox 3"/>
          <p:cNvSpPr txBox="1"/>
          <p:nvPr/>
        </p:nvSpPr>
        <p:spPr>
          <a:xfrm>
            <a:off x="578734" y="6354501"/>
            <a:ext cx="4930815" cy="369332"/>
          </a:xfrm>
          <a:prstGeom prst="rect">
            <a:avLst/>
          </a:prstGeom>
          <a:noFill/>
        </p:spPr>
        <p:txBody>
          <a:bodyPr wrap="square" rtlCol="0">
            <a:spAutoFit/>
          </a:bodyPr>
          <a:lstStyle/>
          <a:p>
            <a:r>
              <a:rPr lang="en-US" dirty="0" smtClean="0"/>
              <a:t>from </a:t>
            </a:r>
            <a:r>
              <a:rPr lang="en-US" dirty="0"/>
              <a:t>Enoch Pratt Free Library, </a:t>
            </a:r>
            <a:r>
              <a:rPr lang="en-US" u="sng" dirty="0">
                <a:hlinkClick r:id="rId3"/>
              </a:rPr>
              <a:t>Databases</a:t>
            </a:r>
            <a:r>
              <a:rPr lang="en-US" dirty="0"/>
              <a:t>) </a:t>
            </a:r>
          </a:p>
        </p:txBody>
      </p:sp>
    </p:spTree>
    <p:extLst>
      <p:ext uri="{BB962C8B-B14F-4D97-AF65-F5344CB8AC3E}">
        <p14:creationId xmlns:p14="http://schemas.microsoft.com/office/powerpoint/2010/main" val="30186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 library database different from a website?</a:t>
            </a:r>
            <a:endParaRPr lang="en-US" dirty="0"/>
          </a:p>
        </p:txBody>
      </p:sp>
      <p:sp>
        <p:nvSpPr>
          <p:cNvPr id="4" name="Content Placeholder 3"/>
          <p:cNvSpPr>
            <a:spLocks noGrp="1"/>
          </p:cNvSpPr>
          <p:nvPr>
            <p:ph sz="half" idx="1"/>
          </p:nvPr>
        </p:nvSpPr>
        <p:spPr/>
        <p:txBody>
          <a:bodyPr>
            <a:normAutofit fontScale="92500" lnSpcReduction="20000"/>
          </a:bodyPr>
          <a:lstStyle/>
          <a:p>
            <a:pPr marL="0" indent="0">
              <a:buNone/>
            </a:pPr>
            <a:r>
              <a:rPr lang="en-US" dirty="0" smtClean="0"/>
              <a:t>Library databases</a:t>
            </a:r>
          </a:p>
          <a:p>
            <a:r>
              <a:rPr lang="en-US" dirty="0" smtClean="0"/>
              <a:t>Get their </a:t>
            </a:r>
            <a:r>
              <a:rPr lang="en-US" dirty="0"/>
              <a:t>information from professionals or experts in the </a:t>
            </a:r>
            <a:r>
              <a:rPr lang="en-US" dirty="0" smtClean="0"/>
              <a:t>field.</a:t>
            </a:r>
          </a:p>
          <a:p>
            <a:r>
              <a:rPr lang="en-US" dirty="0"/>
              <a:t>C</a:t>
            </a:r>
            <a:r>
              <a:rPr lang="en-US" dirty="0" smtClean="0"/>
              <a:t>ontain </a:t>
            </a:r>
            <a:r>
              <a:rPr lang="en-US" dirty="0"/>
              <a:t>published works where facts are checked.</a:t>
            </a:r>
          </a:p>
          <a:p>
            <a:r>
              <a:rPr lang="en-US" dirty="0"/>
              <a:t>U</a:t>
            </a:r>
            <a:r>
              <a:rPr lang="en-US" dirty="0" smtClean="0"/>
              <a:t>pdated </a:t>
            </a:r>
            <a:r>
              <a:rPr lang="en-US" dirty="0"/>
              <a:t>frequently and include the date of publication</a:t>
            </a:r>
            <a:r>
              <a:rPr lang="en-US" dirty="0" smtClean="0"/>
              <a:t>.</a:t>
            </a:r>
          </a:p>
          <a:p>
            <a:r>
              <a:rPr lang="en-US" dirty="0" smtClean="0"/>
              <a:t>May have restricted access.</a:t>
            </a:r>
            <a:r>
              <a:rPr lang="en-US" dirty="0"/>
              <a:t/>
            </a:r>
            <a:br>
              <a:rPr lang="en-US" dirty="0"/>
            </a:br>
            <a:endParaRPr lang="en-US" dirty="0" smtClean="0"/>
          </a:p>
          <a:p>
            <a:pPr marL="0" indent="0">
              <a:buNone/>
            </a:pPr>
            <a:endParaRPr lang="en-US" dirty="0"/>
          </a:p>
        </p:txBody>
      </p:sp>
      <p:sp>
        <p:nvSpPr>
          <p:cNvPr id="5" name="Content Placeholder 4"/>
          <p:cNvSpPr>
            <a:spLocks noGrp="1"/>
          </p:cNvSpPr>
          <p:nvPr>
            <p:ph sz="half" idx="2"/>
          </p:nvPr>
        </p:nvSpPr>
        <p:spPr/>
        <p:txBody>
          <a:bodyPr>
            <a:normAutofit fontScale="92500" lnSpcReduction="20000"/>
          </a:bodyPr>
          <a:lstStyle/>
          <a:p>
            <a:pPr marL="0" indent="0">
              <a:buNone/>
            </a:pPr>
            <a:r>
              <a:rPr lang="en-US" dirty="0" smtClean="0"/>
              <a:t>Website</a:t>
            </a:r>
          </a:p>
          <a:p>
            <a:r>
              <a:rPr lang="en-US" dirty="0"/>
              <a:t>C</a:t>
            </a:r>
            <a:r>
              <a:rPr lang="en-US" dirty="0" smtClean="0"/>
              <a:t>an </a:t>
            </a:r>
            <a:r>
              <a:rPr lang="en-US" dirty="0"/>
              <a:t>be written by anyone regardless of expertise</a:t>
            </a:r>
            <a:r>
              <a:rPr lang="en-US" dirty="0" smtClean="0"/>
              <a:t>.</a:t>
            </a:r>
          </a:p>
          <a:p>
            <a:r>
              <a:rPr lang="en-US" dirty="0" smtClean="0"/>
              <a:t>May </a:t>
            </a:r>
            <a:r>
              <a:rPr lang="en-US" dirty="0"/>
              <a:t>not indicate when a page is </a:t>
            </a:r>
            <a:r>
              <a:rPr lang="en-US" dirty="0" smtClean="0"/>
              <a:t>updated.</a:t>
            </a:r>
          </a:p>
          <a:p>
            <a:r>
              <a:rPr lang="en-US" dirty="0" smtClean="0"/>
              <a:t>Anyone can access anywhere with a Internet connection.</a:t>
            </a:r>
            <a:endParaRPr lang="en-US" dirty="0"/>
          </a:p>
        </p:txBody>
      </p:sp>
      <p:sp>
        <p:nvSpPr>
          <p:cNvPr id="6" name="TextBox 5"/>
          <p:cNvSpPr txBox="1"/>
          <p:nvPr/>
        </p:nvSpPr>
        <p:spPr>
          <a:xfrm>
            <a:off x="254643" y="6308725"/>
            <a:ext cx="4618299" cy="369332"/>
          </a:xfrm>
          <a:prstGeom prst="rect">
            <a:avLst/>
          </a:prstGeom>
          <a:noFill/>
        </p:spPr>
        <p:txBody>
          <a:bodyPr wrap="square" rtlCol="0">
            <a:spAutoFit/>
          </a:bodyPr>
          <a:lstStyle/>
          <a:p>
            <a:r>
              <a:rPr lang="en-US" dirty="0" smtClean="0"/>
              <a:t>(from </a:t>
            </a:r>
            <a:r>
              <a:rPr lang="en-US" dirty="0"/>
              <a:t>Enoch Pratt Free Library, </a:t>
            </a:r>
            <a:r>
              <a:rPr lang="en-US" u="sng" dirty="0">
                <a:hlinkClick r:id="rId3"/>
              </a:rPr>
              <a:t>Databases</a:t>
            </a:r>
            <a:r>
              <a:rPr lang="en-US" dirty="0"/>
              <a:t>) </a:t>
            </a:r>
          </a:p>
        </p:txBody>
      </p:sp>
    </p:spTree>
    <p:extLst>
      <p:ext uri="{BB962C8B-B14F-4D97-AF65-F5344CB8AC3E}">
        <p14:creationId xmlns:p14="http://schemas.microsoft.com/office/powerpoint/2010/main" val="31027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3068"/>
          <a:stretch/>
        </p:blipFill>
        <p:spPr>
          <a:xfrm>
            <a:off x="2789642" y="57413"/>
            <a:ext cx="3773203" cy="6502122"/>
          </a:xfrm>
          <a:prstGeom prst="rect">
            <a:avLst/>
          </a:prstGeom>
        </p:spPr>
      </p:pic>
      <p:sp>
        <p:nvSpPr>
          <p:cNvPr id="8" name="Right Arrow 7"/>
          <p:cNvSpPr/>
          <p:nvPr/>
        </p:nvSpPr>
        <p:spPr>
          <a:xfrm rot="10800000">
            <a:off x="3510091" y="2453350"/>
            <a:ext cx="856527" cy="9375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6686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56" y="1417638"/>
            <a:ext cx="8229600" cy="1143000"/>
          </a:xfrm>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525" b="7086"/>
          <a:stretch/>
        </p:blipFill>
        <p:spPr>
          <a:xfrm>
            <a:off x="2633240" y="275476"/>
            <a:ext cx="3877519" cy="6230847"/>
          </a:xfrm>
        </p:spPr>
      </p:pic>
      <p:sp>
        <p:nvSpPr>
          <p:cNvPr id="7" name="Oval 6"/>
          <p:cNvSpPr/>
          <p:nvPr/>
        </p:nvSpPr>
        <p:spPr>
          <a:xfrm>
            <a:off x="3576577" y="3970117"/>
            <a:ext cx="1169043" cy="42826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576577" y="4510269"/>
            <a:ext cx="1574157" cy="42826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8412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749"/>
          <a:stretch/>
        </p:blipFill>
        <p:spPr>
          <a:xfrm>
            <a:off x="753219" y="274638"/>
            <a:ext cx="3467914" cy="5995686"/>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253"/>
          <a:stretch/>
        </p:blipFill>
        <p:spPr>
          <a:xfrm>
            <a:off x="4703481" y="166516"/>
            <a:ext cx="3857625" cy="6634927"/>
          </a:xfrm>
          <a:prstGeom prst="rect">
            <a:avLst/>
          </a:prstGeom>
        </p:spPr>
      </p:pic>
    </p:spTree>
    <p:extLst>
      <p:ext uri="{BB962C8B-B14F-4D97-AF65-F5344CB8AC3E}">
        <p14:creationId xmlns:p14="http://schemas.microsoft.com/office/powerpoint/2010/main" val="1948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371" b="7609"/>
          <a:stretch/>
        </p:blipFill>
        <p:spPr>
          <a:xfrm>
            <a:off x="300942" y="121701"/>
            <a:ext cx="3735503" cy="5978157"/>
          </a:xfrm>
        </p:spPr>
      </p:pic>
      <p:sp>
        <p:nvSpPr>
          <p:cNvPr id="5" name="Right Arrow 4"/>
          <p:cNvSpPr/>
          <p:nvPr/>
        </p:nvSpPr>
        <p:spPr>
          <a:xfrm rot="16200000">
            <a:off x="3486721" y="1765211"/>
            <a:ext cx="572803" cy="5266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301" t="3964" r="6301" b="8442"/>
          <a:stretch/>
        </p:blipFill>
        <p:spPr>
          <a:xfrm>
            <a:off x="4949872" y="233989"/>
            <a:ext cx="3893186" cy="6062640"/>
          </a:xfrm>
          <a:prstGeom prst="rect">
            <a:avLst/>
          </a:prstGeom>
        </p:spPr>
      </p:pic>
      <p:sp>
        <p:nvSpPr>
          <p:cNvPr id="7" name="Right Arrow 6"/>
          <p:cNvSpPr/>
          <p:nvPr/>
        </p:nvSpPr>
        <p:spPr>
          <a:xfrm rot="16200000">
            <a:off x="8137076" y="1917611"/>
            <a:ext cx="572803" cy="5266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7072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2627" b="7609"/>
          <a:stretch/>
        </p:blipFill>
        <p:spPr>
          <a:xfrm>
            <a:off x="5089658" y="121701"/>
            <a:ext cx="3753399" cy="5989733"/>
          </a:xfrm>
        </p:spPr>
      </p:pic>
      <p:pic>
        <p:nvPicPr>
          <p:cNvPr id="4"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371" b="7609"/>
          <a:stretch/>
        </p:blipFill>
        <p:spPr>
          <a:xfrm>
            <a:off x="300942" y="121702"/>
            <a:ext cx="3742736" cy="5989732"/>
          </a:xfrm>
          <a:prstGeom prst="rect">
            <a:avLst/>
          </a:prstGeom>
        </p:spPr>
      </p:pic>
      <p:sp>
        <p:nvSpPr>
          <p:cNvPr id="6" name="Right Arrow 5"/>
          <p:cNvSpPr/>
          <p:nvPr/>
        </p:nvSpPr>
        <p:spPr>
          <a:xfrm rot="16200000">
            <a:off x="3493954" y="1869384"/>
            <a:ext cx="572803" cy="5266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38218" y="274638"/>
            <a:ext cx="4004839" cy="250328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1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2525" b="7086"/>
          <a:stretch/>
        </p:blipFill>
        <p:spPr>
          <a:xfrm>
            <a:off x="2633240" y="275476"/>
            <a:ext cx="3877519" cy="6230847"/>
          </a:xfrm>
          <a:prstGeom prst="rect">
            <a:avLst/>
          </a:prstGeom>
        </p:spPr>
      </p:pic>
      <p:sp>
        <p:nvSpPr>
          <p:cNvPr id="5" name="Oval 4"/>
          <p:cNvSpPr/>
          <p:nvPr/>
        </p:nvSpPr>
        <p:spPr>
          <a:xfrm>
            <a:off x="3576577" y="3970117"/>
            <a:ext cx="1169043" cy="42826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576577" y="4510269"/>
            <a:ext cx="1574157" cy="42826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656389" y="275476"/>
            <a:ext cx="1429474" cy="42826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058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457200"/>
            <a:ext cx="4501662" cy="6172199"/>
          </a:xfrm>
        </p:spPr>
        <p:txBody>
          <a:bodyPr>
            <a:normAutofit/>
          </a:bodyPr>
          <a:lstStyle/>
          <a:p>
            <a:pPr marL="0" indent="0" fontAlgn="base">
              <a:buNone/>
            </a:pPr>
            <a:r>
              <a:rPr lang="en-US" dirty="0"/>
              <a:t>The</a:t>
            </a:r>
            <a:r>
              <a:rPr lang="en-US" b="1" dirty="0"/>
              <a:t> internet</a:t>
            </a:r>
            <a:r>
              <a:rPr lang="en-US" dirty="0"/>
              <a:t> is a network of millions of computers around the world connected to each other with phone lines, satellites, and cables. It gives you access to a huge range of information and services and it is growing all the time. </a:t>
            </a:r>
          </a:p>
          <a:p>
            <a:pPr marL="0" indent="0" fontAlgn="base">
              <a:buNone/>
            </a:pPr>
            <a:r>
              <a:rPr lang="en-US" sz="2400" dirty="0"/>
              <a:t>(</a:t>
            </a:r>
            <a:r>
              <a:rPr lang="en-US" sz="2400" i="1" dirty="0"/>
              <a:t>Mozilla Digital Skills Observatory, T</a:t>
            </a:r>
            <a:r>
              <a:rPr lang="en-US" sz="2400" i="1" u="sng" dirty="0">
                <a:hlinkClick r:id="rId3"/>
              </a:rPr>
              <a:t>he Smartphone </a:t>
            </a:r>
            <a:r>
              <a:rPr lang="en-US" sz="2400" i="1" u="sng" dirty="0" err="1">
                <a:hlinkClick r:id="rId3"/>
              </a:rPr>
              <a:t>EcoSystem</a:t>
            </a:r>
            <a:r>
              <a:rPr lang="en-US" sz="2400" i="1" dirty="0"/>
              <a:t>)</a:t>
            </a:r>
            <a:endParaRPr lang="en-US" sz="2400" dirty="0"/>
          </a:p>
          <a:p>
            <a:pPr marL="0" indent="0">
              <a:buNone/>
            </a:pPr>
            <a:endParaRPr lang="en-US" dirty="0"/>
          </a:p>
        </p:txBody>
      </p:sp>
      <p:pic>
        <p:nvPicPr>
          <p:cNvPr id="4" name="Picture 3"/>
          <p:cNvPicPr>
            <a:picLocks noChangeAspect="1"/>
          </p:cNvPicPr>
          <p:nvPr/>
        </p:nvPicPr>
        <p:blipFill>
          <a:blip r:embed="rId4"/>
          <a:stretch>
            <a:fillRect/>
          </a:stretch>
        </p:blipFill>
        <p:spPr>
          <a:xfrm>
            <a:off x="4683737" y="764971"/>
            <a:ext cx="4460263" cy="4281852"/>
          </a:xfrm>
          <a:prstGeom prst="rect">
            <a:avLst/>
          </a:prstGeom>
        </p:spPr>
      </p:pic>
      <p:sp>
        <p:nvSpPr>
          <p:cNvPr id="5" name="TextBox 4"/>
          <p:cNvSpPr txBox="1"/>
          <p:nvPr/>
        </p:nvSpPr>
        <p:spPr>
          <a:xfrm>
            <a:off x="5331253" y="5046823"/>
            <a:ext cx="3130062" cy="553998"/>
          </a:xfrm>
          <a:prstGeom prst="rect">
            <a:avLst/>
          </a:prstGeom>
          <a:noFill/>
        </p:spPr>
        <p:txBody>
          <a:bodyPr wrap="square" rtlCol="0">
            <a:spAutoFit/>
          </a:bodyPr>
          <a:lstStyle/>
          <a:p>
            <a:pPr algn="ctr"/>
            <a:r>
              <a:rPr lang="en-US" sz="1000" dirty="0" smtClean="0">
                <a:solidFill>
                  <a:schemeClr val="bg1">
                    <a:lumMod val="65000"/>
                  </a:schemeClr>
                </a:solidFill>
              </a:rPr>
              <a:t>Image source: Clip </a:t>
            </a:r>
            <a:r>
              <a:rPr lang="en-US" sz="1000" dirty="0">
                <a:solidFill>
                  <a:schemeClr val="bg1">
                    <a:lumMod val="65000"/>
                  </a:schemeClr>
                </a:solidFill>
              </a:rPr>
              <a:t>Art Panda (http://</a:t>
            </a:r>
            <a:r>
              <a:rPr lang="en-US" sz="1000" dirty="0" smtClean="0">
                <a:solidFill>
                  <a:schemeClr val="bg1">
                    <a:lumMod val="65000"/>
                  </a:schemeClr>
                </a:solidFill>
              </a:rPr>
              <a:t>www.clipartpanda.com/clipart_images/internet-scheme-3412815) </a:t>
            </a:r>
            <a:endParaRPr lang="en-US" sz="1000" dirty="0">
              <a:solidFill>
                <a:schemeClr val="bg1">
                  <a:lumMod val="65000"/>
                </a:schemeClr>
              </a:solidFill>
            </a:endParaRPr>
          </a:p>
        </p:txBody>
      </p:sp>
    </p:spTree>
    <p:extLst>
      <p:ext uri="{BB962C8B-B14F-4D97-AF65-F5344CB8AC3E}">
        <p14:creationId xmlns:p14="http://schemas.microsoft.com/office/powerpoint/2010/main" val="18260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learn?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320563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a:t>
            </a:r>
            <a:endParaRPr lang="en-US" dirty="0"/>
          </a:p>
        </p:txBody>
      </p:sp>
      <p:sp>
        <p:nvSpPr>
          <p:cNvPr id="3" name="Content Placeholder 2"/>
          <p:cNvSpPr>
            <a:spLocks noGrp="1"/>
          </p:cNvSpPr>
          <p:nvPr>
            <p:ph idx="1"/>
          </p:nvPr>
        </p:nvSpPr>
        <p:spPr/>
        <p:txBody>
          <a:bodyPr/>
          <a:lstStyle/>
          <a:p>
            <a:pPr marL="0" indent="0">
              <a:buNone/>
            </a:pPr>
            <a:r>
              <a:rPr lang="en-US" dirty="0" smtClean="0"/>
              <a:t>Thinking about the entire Mobile Information Literacy curriculum, write down </a:t>
            </a:r>
          </a:p>
          <a:p>
            <a:pPr lvl="1"/>
            <a:r>
              <a:rPr lang="en-US" dirty="0"/>
              <a:t>S</a:t>
            </a:r>
            <a:r>
              <a:rPr lang="en-US" dirty="0" smtClean="0"/>
              <a:t>omething you learned</a:t>
            </a:r>
          </a:p>
          <a:p>
            <a:pPr lvl="1"/>
            <a:r>
              <a:rPr lang="en-US" dirty="0" smtClean="0"/>
              <a:t>Something you’ll do in the next three months using what you learned</a:t>
            </a:r>
          </a:p>
          <a:p>
            <a:pPr marL="0" indent="0">
              <a:buNone/>
            </a:pPr>
            <a:r>
              <a:rPr lang="en-US" dirty="0" smtClean="0"/>
              <a:t>Label the paper with your name and email address. We will follow up!</a:t>
            </a:r>
          </a:p>
          <a:p>
            <a:pPr marL="457200" lvl="1" indent="0">
              <a:buNone/>
            </a:pPr>
            <a:endParaRPr lang="en-US" dirty="0"/>
          </a:p>
        </p:txBody>
      </p:sp>
    </p:spTree>
    <p:extLst>
      <p:ext uri="{BB962C8B-B14F-4D97-AF65-F5344CB8AC3E}">
        <p14:creationId xmlns:p14="http://schemas.microsoft.com/office/powerpoint/2010/main" val="26465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&amp; help desk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370470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r>
              <a:rPr lang="en-US" dirty="0"/>
              <a:t>Thank You!</a:t>
            </a:r>
          </a:p>
        </p:txBody>
      </p:sp>
      <p:sp>
        <p:nvSpPr>
          <p:cNvPr id="36" name="Content Placeholder 35"/>
          <p:cNvSpPr>
            <a:spLocks noGrp="1"/>
          </p:cNvSpPr>
          <p:nvPr>
            <p:ph idx="1"/>
          </p:nvPr>
        </p:nvSpPr>
        <p:spPr>
          <a:xfrm>
            <a:off x="457200" y="5179584"/>
            <a:ext cx="8229600" cy="1457939"/>
          </a:xfrm>
        </p:spPr>
        <p:txBody>
          <a:bodyPr>
            <a:normAutofit fontScale="92500" lnSpcReduction="20000"/>
          </a:bodyPr>
          <a:lstStyle/>
          <a:p>
            <a:pPr algn="ctr">
              <a:buNone/>
            </a:pPr>
            <a:r>
              <a:rPr lang="en-US" sz="2400" b="1" dirty="0"/>
              <a:t>Technology &amp; Social Change Group</a:t>
            </a:r>
          </a:p>
          <a:p>
            <a:pPr algn="ctr">
              <a:buNone/>
            </a:pPr>
            <a:r>
              <a:rPr lang="en-US" sz="2400" dirty="0" err="1"/>
              <a:t>tascha.uw.edu</a:t>
            </a:r>
            <a:endParaRPr lang="en-US" sz="2400" dirty="0"/>
          </a:p>
          <a:p>
            <a:pPr algn="ctr">
              <a:buNone/>
            </a:pPr>
            <a:r>
              <a:rPr lang="en-US" sz="2400" dirty="0"/>
              <a:t>+1.206.616.9101</a:t>
            </a:r>
          </a:p>
          <a:p>
            <a:pPr algn="ctr">
              <a:buNone/>
            </a:pPr>
            <a:r>
              <a:rPr lang="en-US" sz="2400" dirty="0"/>
              <a:t>Email: </a:t>
            </a:r>
            <a:r>
              <a:rPr lang="en-US" sz="2400" u="sng" dirty="0">
                <a:hlinkClick r:id="rId3"/>
              </a:rPr>
              <a:t>tascha@uw.edu</a:t>
            </a:r>
            <a:endParaRPr lang="en-US" sz="2400" dirty="0"/>
          </a:p>
        </p:txBody>
      </p:sp>
      <p:pic>
        <p:nvPicPr>
          <p:cNvPr id="37" name="Picture 36" descr="TASCHA_avatar_512.png"/>
          <p:cNvPicPr>
            <a:picLocks noChangeAspect="1"/>
          </p:cNvPicPr>
          <p:nvPr/>
        </p:nvPicPr>
        <p:blipFill>
          <a:blip r:embed="rId4"/>
          <a:stretch>
            <a:fillRect/>
          </a:stretch>
        </p:blipFill>
        <p:spPr>
          <a:xfrm>
            <a:off x="6607487" y="4533240"/>
            <a:ext cx="745320" cy="745320"/>
          </a:xfrm>
          <a:prstGeom prst="rect">
            <a:avLst/>
          </a:prstGeom>
        </p:spPr>
      </p:pic>
      <p:sp>
        <p:nvSpPr>
          <p:cNvPr id="38" name="Content Placeholder 35"/>
          <p:cNvSpPr txBox="1">
            <a:spLocks/>
          </p:cNvSpPr>
          <p:nvPr/>
        </p:nvSpPr>
        <p:spPr>
          <a:xfrm>
            <a:off x="457200" y="1682539"/>
            <a:ext cx="8229600" cy="2232235"/>
          </a:xfrm>
          <a:prstGeom prst="rect">
            <a:avLst/>
          </a:prstGeom>
        </p:spPr>
        <p:txBody>
          <a:bodyPr vert="horz" lIns="91440" tIns="45720" rIns="91440" bIns="45720" rtlCol="0">
            <a:normAutofit fontScale="85000" lnSpcReduction="20000"/>
          </a:bodyPr>
          <a:lstStyle/>
          <a:p>
            <a:pPr marL="342900" marR="0" lvl="0" indent="-342900" algn="ctr" defTabSz="457200" rtl="0" eaLnBrk="1" fontAlgn="auto" latinLnBrk="0" hangingPunct="1">
              <a:lnSpc>
                <a:spcPct val="100000"/>
              </a:lnSpc>
              <a:spcBef>
                <a:spcPct val="20000"/>
              </a:spcBef>
              <a:spcAft>
                <a:spcPts val="0"/>
              </a:spcAft>
              <a:buClrTx/>
              <a:buSzTx/>
              <a:buFont typeface="Wingdings" charset="2"/>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Stacey: </a:t>
            </a:r>
            <a:r>
              <a:rPr kumimoji="0" lang="en-US" sz="3200" b="0" i="0" u="none" strike="noStrike" kern="1200" cap="none" spc="0" normalizeH="0" baseline="0" noProof="0" dirty="0" smtClean="0">
                <a:ln>
                  <a:noFill/>
                </a:ln>
                <a:solidFill>
                  <a:schemeClr val="tx1"/>
                </a:solidFill>
                <a:effectLst/>
                <a:uLnTx/>
                <a:uFillTx/>
                <a:latin typeface="+mn-lt"/>
                <a:ea typeface="+mn-ea"/>
                <a:cs typeface="+mn-cs"/>
                <a:hlinkClick r:id="rId5"/>
              </a:rPr>
              <a:t>staceyaw@uw.edu</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Wingdings" charset="2"/>
              <a:buNone/>
              <a:tabLst/>
              <a:defRPr/>
            </a:pPr>
            <a:r>
              <a:rPr lang="en-US" sz="3200" dirty="0" smtClean="0"/>
              <a:t>Karah: </a:t>
            </a:r>
            <a:r>
              <a:rPr lang="en-US" sz="3200" dirty="0" smtClean="0">
                <a:hlinkClick r:id="rId6"/>
              </a:rPr>
              <a:t>karah.Lothian@gmail.com</a:t>
            </a:r>
            <a:endParaRPr lang="en-US" sz="3200" dirty="0" smtClean="0"/>
          </a:p>
          <a:p>
            <a:pPr marL="342900" marR="0" lvl="0" indent="-342900" algn="ctr" defTabSz="457200" rtl="0" eaLnBrk="1" fontAlgn="auto" latinLnBrk="0" hangingPunct="1">
              <a:lnSpc>
                <a:spcPct val="100000"/>
              </a:lnSpc>
              <a:spcBef>
                <a:spcPct val="20000"/>
              </a:spcBef>
              <a:spcAft>
                <a:spcPts val="0"/>
              </a:spcAft>
              <a:buClrTx/>
              <a:buSzTx/>
              <a:buFont typeface="Wingdings" charset="2"/>
              <a:buNone/>
              <a:tabLst/>
              <a:defRPr/>
            </a:pPr>
            <a:endParaRPr lang="en-US" sz="3200" dirty="0"/>
          </a:p>
          <a:p>
            <a:pPr marL="342900" marR="0" lvl="0" indent="-342900" algn="ctr" defTabSz="457200" rtl="0" eaLnBrk="1" fontAlgn="auto" latinLnBrk="0" hangingPunct="1">
              <a:lnSpc>
                <a:spcPct val="100000"/>
              </a:lnSpc>
              <a:spcBef>
                <a:spcPct val="20000"/>
              </a:spcBef>
              <a:spcAft>
                <a:spcPts val="0"/>
              </a:spcAft>
              <a:buClrTx/>
              <a:buSzTx/>
              <a:buFont typeface="Wingdings" charset="2"/>
              <a:buNone/>
              <a:tabLst/>
              <a:defRPr/>
            </a:pPr>
            <a:r>
              <a:rPr lang="en-US" sz="3200" dirty="0" smtClean="0"/>
              <a:t>Twitter</a:t>
            </a:r>
            <a:r>
              <a:rPr lang="en-US" sz="3200" dirty="0"/>
              <a:t>: @</a:t>
            </a:r>
            <a:r>
              <a:rPr lang="en-US" sz="3200" dirty="0" err="1"/>
              <a:t>TASCHAGroup</a:t>
            </a:r>
            <a:endParaRPr lang="en-US" sz="3200" dirty="0"/>
          </a:p>
          <a:p>
            <a:pPr marL="342900" lvl="0" indent="-342900" algn="ctr">
              <a:spcBef>
                <a:spcPct val="20000"/>
              </a:spcBef>
              <a:defRPr/>
            </a:pPr>
            <a:r>
              <a:rPr kumimoji="0" lang="en-US" sz="3200" b="0" i="0" u="none" strike="noStrike" kern="1200" cap="none" spc="0" normalizeH="0" baseline="0" noProof="0" dirty="0">
                <a:ln>
                  <a:noFill/>
                </a:ln>
                <a:solidFill>
                  <a:schemeClr val="tx1"/>
                </a:solidFill>
                <a:effectLst/>
                <a:uLnTx/>
                <a:uFillTx/>
                <a:latin typeface="+mn-lt"/>
                <a:ea typeface="+mn-ea"/>
                <a:cs typeface="+mn-cs"/>
              </a:rPr>
              <a:t>Facebook:</a:t>
            </a:r>
            <a:r>
              <a:rPr kumimoji="0" lang="en-US" sz="3200" b="0" i="0" u="none" strike="noStrike" kern="1200" cap="none" spc="0" normalizeH="0" noProof="0" dirty="0">
                <a:ln>
                  <a:noFill/>
                </a:ln>
                <a:solidFill>
                  <a:schemeClr val="tx1"/>
                </a:solidFill>
                <a:effectLst/>
                <a:uLnTx/>
                <a:uFillTx/>
                <a:latin typeface="+mn-lt"/>
                <a:ea typeface="+mn-ea"/>
                <a:cs typeface="+mn-cs"/>
              </a:rPr>
              <a:t> </a:t>
            </a:r>
            <a:r>
              <a:rPr lang="en-US" sz="3200" noProof="0" dirty="0" smtClean="0"/>
              <a:t>T</a:t>
            </a:r>
            <a:r>
              <a:rPr lang="en-US" sz="3200" dirty="0" err="1" smtClean="0"/>
              <a:t>echnology</a:t>
            </a:r>
            <a:r>
              <a:rPr lang="en-US" sz="3200" dirty="0" smtClean="0"/>
              <a:t> </a:t>
            </a:r>
            <a:r>
              <a:rPr lang="en-US" sz="3200" dirty="0"/>
              <a:t>&amp; </a:t>
            </a:r>
            <a:r>
              <a:rPr lang="en-US" sz="3200" dirty="0" smtClean="0"/>
              <a:t>Social Change Group</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431"/>
            <a:ext cx="8229600" cy="6049107"/>
          </a:xfrm>
        </p:spPr>
        <p:txBody>
          <a:bodyPr/>
          <a:lstStyle/>
          <a:p>
            <a:r>
              <a:rPr lang="en-US" dirty="0" smtClean="0"/>
              <a:t>What is the World Wide Web (WWW)?</a:t>
            </a:r>
          </a:p>
          <a:p>
            <a:endParaRPr lang="en-US" dirty="0"/>
          </a:p>
          <a:p>
            <a:pPr marL="0" indent="0">
              <a:buNone/>
            </a:pPr>
            <a:r>
              <a:rPr lang="en-US" dirty="0" smtClean="0"/>
              <a:t>The</a:t>
            </a:r>
            <a:r>
              <a:rPr lang="en-US" b="1" dirty="0" smtClean="0"/>
              <a:t> </a:t>
            </a:r>
            <a:r>
              <a:rPr lang="en-US" b="1" dirty="0"/>
              <a:t>Web</a:t>
            </a:r>
            <a:r>
              <a:rPr lang="en-US" dirty="0"/>
              <a:t> is a way of accessing and visualizing information on the internet. The Web is just a small part of the internet. The World Wide Web, or WWW or just “the Web” is a set of interconnected multimedia documents and resources. A web page is one location on the Web, and a series of web pages is a website. </a:t>
            </a:r>
          </a:p>
          <a:p>
            <a:pPr marL="0" indent="0">
              <a:buNone/>
            </a:pPr>
            <a:endParaRPr lang="en-US" dirty="0"/>
          </a:p>
        </p:txBody>
      </p:sp>
    </p:spTree>
    <p:extLst>
      <p:ext uri="{BB962C8B-B14F-4D97-AF65-F5344CB8AC3E}">
        <p14:creationId xmlns:p14="http://schemas.microsoft.com/office/powerpoint/2010/main" val="40642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TASCHA 1">
      <a:dk1>
        <a:sysClr val="windowText" lastClr="000000"/>
      </a:dk1>
      <a:lt1>
        <a:sysClr val="window" lastClr="FFFFFF"/>
      </a:lt1>
      <a:dk2>
        <a:srgbClr val="39275B"/>
      </a:dk2>
      <a:lt2>
        <a:srgbClr val="E6E7E8"/>
      </a:lt2>
      <a:accent1>
        <a:srgbClr val="E81E25"/>
      </a:accent1>
      <a:accent2>
        <a:srgbClr val="38BFE1"/>
      </a:accent2>
      <a:accent3>
        <a:srgbClr val="97BF41"/>
      </a:accent3>
      <a:accent4>
        <a:srgbClr val="F57E20"/>
      </a:accent4>
      <a:accent5>
        <a:srgbClr val="F8EC62"/>
      </a:accent5>
      <a:accent6>
        <a:srgbClr val="39275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2552</TotalTime>
  <Words>5669</Words>
  <Application>Microsoft Office PowerPoint</Application>
  <PresentationFormat>On-screen Show (4:3)</PresentationFormat>
  <Paragraphs>826</Paragraphs>
  <Slides>83</Slides>
  <Notes>81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MS PGothic</vt:lpstr>
      <vt:lpstr>Arial</vt:lpstr>
      <vt:lpstr>Calibri</vt:lpstr>
      <vt:lpstr>Goudy Regular</vt:lpstr>
      <vt:lpstr>Whitney-Book</vt:lpstr>
      <vt:lpstr>Wingdings</vt:lpstr>
      <vt:lpstr>Office Theme</vt:lpstr>
      <vt:lpstr>Mobile Information Literacy</vt:lpstr>
      <vt:lpstr>PowerPoint Presentation</vt:lpstr>
      <vt:lpstr>Overview of course</vt:lpstr>
      <vt:lpstr>Module 1: Introduction to the mobile internet and smartphones</vt:lpstr>
      <vt:lpstr>Icebreaker</vt:lpstr>
      <vt:lpstr>Smartphone experiences</vt:lpstr>
      <vt:lpstr>PowerPoint Presentation</vt:lpstr>
      <vt:lpstr>PowerPoint Presentation</vt:lpstr>
      <vt:lpstr>PowerPoint Presentation</vt:lpstr>
      <vt:lpstr>PowerPoint Presentation</vt:lpstr>
      <vt:lpstr>PowerPoint Presentation</vt:lpstr>
      <vt:lpstr>PowerPoint Presentation</vt:lpstr>
      <vt:lpstr>Wi-Fi vs Data</vt:lpstr>
      <vt:lpstr>Secure vs unsecure Wi-Fi</vt:lpstr>
      <vt:lpstr>PowerPoint Presentation</vt:lpstr>
      <vt:lpstr>PowerPoint Presentation</vt:lpstr>
      <vt:lpstr>Perform the Internet</vt:lpstr>
      <vt:lpstr>Browser</vt:lpstr>
      <vt:lpstr>PowerPoint Presentation</vt:lpstr>
      <vt:lpstr>Activity: Exploring with Smartphones</vt:lpstr>
      <vt:lpstr>Activity: Exploring with Smartphones</vt:lpstr>
      <vt:lpstr>Activity: Exploring with Smartphones</vt:lpstr>
      <vt:lpstr>Activity: Exploring with Smartphones</vt:lpstr>
      <vt:lpstr>Activity: Exploring with Smartphones</vt:lpstr>
      <vt:lpstr>Activity: Exploring with Smartphones</vt:lpstr>
      <vt:lpstr>What did you learn?</vt:lpstr>
      <vt:lpstr>End of Module 1</vt:lpstr>
      <vt:lpstr>Module 2: Mobile Security and Information Searching</vt:lpstr>
      <vt:lpstr>Icebreaker</vt:lpstr>
      <vt:lpstr>Creating accounts</vt:lpstr>
      <vt:lpstr>Creating accounts</vt:lpstr>
      <vt:lpstr>Creating accounts</vt:lpstr>
      <vt:lpstr>PowerPoint Presentation</vt:lpstr>
      <vt:lpstr>What Gmail asks for</vt:lpstr>
      <vt:lpstr>Before creating an account with an app, ask:</vt:lpstr>
      <vt:lpstr>Activity: Password game</vt:lpstr>
      <vt:lpstr>How to create stronger passwords?</vt:lpstr>
      <vt:lpstr>Another way to create passwords</vt:lpstr>
      <vt:lpstr>PowerPoint Presentation</vt:lpstr>
      <vt:lpstr>Searching for information</vt:lpstr>
      <vt:lpstr>What search engines have you used?</vt:lpstr>
      <vt:lpstr>Investigating what we find online</vt:lpstr>
      <vt:lpstr>PowerPoint Presentation</vt:lpstr>
      <vt:lpstr>Resources for checking fake news</vt:lpstr>
      <vt:lpstr>Activity: Online scams</vt:lpstr>
      <vt:lpstr>Two types of scams</vt:lpstr>
      <vt:lpstr>“Think more, share less” -Jevin West, University of Washington Information School</vt:lpstr>
      <vt:lpstr>What did you learn?</vt:lpstr>
      <vt:lpstr>End of Module 2</vt:lpstr>
      <vt:lpstr>Module 3: Making mobile Internet work for you </vt:lpstr>
      <vt:lpstr>Icebreaker</vt:lpstr>
      <vt:lpstr>App security basics</vt:lpstr>
      <vt:lpstr>Apps designed to trick you</vt:lpstr>
      <vt:lpstr>PowerPoint Presentation</vt:lpstr>
      <vt:lpstr>PowerPoint Presentation</vt:lpstr>
      <vt:lpstr>PowerPoint Presentation</vt:lpstr>
      <vt:lpstr>PowerPoint Presentation</vt:lpstr>
      <vt:lpstr>Activity: Evaluating an app for credibility and security</vt:lpstr>
      <vt:lpstr>Activity</vt:lpstr>
      <vt:lpstr>App security basics</vt:lpstr>
      <vt:lpstr>Google Play Protect</vt:lpstr>
      <vt:lpstr>Keep apps up-to-date</vt:lpstr>
      <vt:lpstr>Settings to protect privacy</vt:lpstr>
      <vt:lpstr>Activity: Exploring local apps</vt:lpstr>
      <vt:lpstr>Activity: Exploring local apps</vt:lpstr>
      <vt:lpstr>Smartphone exploration</vt:lpstr>
      <vt:lpstr>What did you learn?</vt:lpstr>
      <vt:lpstr>End of Module 3</vt:lpstr>
      <vt:lpstr>Module 4: Using library resources on mobile phones</vt:lpstr>
      <vt:lpstr>Icebreaker</vt:lpstr>
      <vt:lpstr>PowerPoint Presentation</vt:lpstr>
      <vt:lpstr>What is a library database?</vt:lpstr>
      <vt:lpstr>How is a library database different from a website?</vt:lpstr>
      <vt:lpstr>PowerPoint Presentation</vt:lpstr>
      <vt:lpstr>PowerPoint Presentation</vt:lpstr>
      <vt:lpstr>PowerPoint Presentation</vt:lpstr>
      <vt:lpstr>PowerPoint Presentation</vt:lpstr>
      <vt:lpstr>PowerPoint Presentation</vt:lpstr>
      <vt:lpstr>PowerPoint Presentation</vt:lpstr>
      <vt:lpstr>What did you learn?</vt:lpstr>
      <vt:lpstr>Debrief</vt:lpstr>
      <vt:lpstr>Evaluation &amp; help desk</vt:lpstr>
      <vt:lpstr>Thank You!</vt:lpstr>
    </vt:vector>
  </TitlesOfParts>
  <Company>Technology &amp; Social Change Group, University of Wash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Christine Prefontaine</dc:creator>
  <cp:lastModifiedBy>Stacey Wedlake</cp:lastModifiedBy>
  <cp:revision>133</cp:revision>
  <cp:lastPrinted>2018-03-08T21:13:39Z</cp:lastPrinted>
  <dcterms:created xsi:type="dcterms:W3CDTF">2011-02-07T23:27:54Z</dcterms:created>
  <dcterms:modified xsi:type="dcterms:W3CDTF">2018-07-10T22:17:17Z</dcterms:modified>
</cp:coreProperties>
</file>