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7" r:id="rId1"/>
  </p:sldMasterIdLst>
  <p:notesMasterIdLst>
    <p:notesMasterId r:id="rId26"/>
  </p:notesMasterIdLst>
  <p:handoutMasterIdLst>
    <p:handoutMasterId r:id="rId27"/>
  </p:handoutMasterIdLst>
  <p:sldIdLst>
    <p:sldId id="256" r:id="rId2"/>
    <p:sldId id="297" r:id="rId3"/>
    <p:sldId id="268" r:id="rId4"/>
    <p:sldId id="299" r:id="rId5"/>
    <p:sldId id="257"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29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81" autoAdjust="0"/>
    <p:restoredTop sz="99217" autoAdjust="0"/>
  </p:normalViewPr>
  <p:slideViewPr>
    <p:cSldViewPr snapToGrid="0" snapToObjects="1">
      <p:cViewPr varScale="1">
        <p:scale>
          <a:sx n="125" d="100"/>
          <a:sy n="125" d="100"/>
        </p:scale>
        <p:origin x="1842" y="102"/>
      </p:cViewPr>
      <p:guideLst>
        <p:guide orient="horz" pos="2160"/>
        <p:guide pos="2880"/>
      </p:guideLst>
    </p:cSldViewPr>
  </p:slideViewPr>
  <p:outlineViewPr>
    <p:cViewPr>
      <p:scale>
        <a:sx n="33" d="100"/>
        <a:sy n="33" d="100"/>
      </p:scale>
      <p:origin x="0" y="97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DC98E8-C657-404B-B4E9-9C2106BCC22D}" type="datetimeFigureOut">
              <a:rPr lang="en-US" smtClean="0"/>
              <a:t>12/16/2015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04C30-4F21-BF45-8F02-709D4CD70A64}" type="slidenum">
              <a:rPr lang="en-US" smtClean="0"/>
              <a:t>‹#›</a:t>
            </a:fld>
            <a:endParaRPr lang="en-US"/>
          </a:p>
        </p:txBody>
      </p:sp>
    </p:spTree>
    <p:extLst>
      <p:ext uri="{BB962C8B-B14F-4D97-AF65-F5344CB8AC3E}">
        <p14:creationId xmlns:p14="http://schemas.microsoft.com/office/powerpoint/2010/main" val="509622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A8259-C9F9-7C4A-B995-9774ACCCD33E}" type="datetimeFigureOut">
              <a:rPr lang="en-US" smtClean="0"/>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1477E-545C-0E43-927B-43FEDAA08EED}" type="slidenum">
              <a:rPr lang="en-US" smtClean="0"/>
              <a:t>‹#›</a:t>
            </a:fld>
            <a:endParaRPr lang="en-US"/>
          </a:p>
        </p:txBody>
      </p:sp>
    </p:spTree>
    <p:extLst>
      <p:ext uri="{BB962C8B-B14F-4D97-AF65-F5344CB8AC3E}">
        <p14:creationId xmlns:p14="http://schemas.microsoft.com/office/powerpoint/2010/main" val="3525243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1</a:t>
            </a:fld>
            <a:endParaRPr lang="en-US"/>
          </a:p>
        </p:txBody>
      </p:sp>
    </p:spTree>
    <p:extLst>
      <p:ext uri="{BB962C8B-B14F-4D97-AF65-F5344CB8AC3E}">
        <p14:creationId xmlns:p14="http://schemas.microsoft.com/office/powerpoint/2010/main" val="81836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12</a:t>
            </a:fld>
            <a:endParaRPr lang="en-US"/>
          </a:p>
        </p:txBody>
      </p:sp>
    </p:spTree>
    <p:extLst>
      <p:ext uri="{BB962C8B-B14F-4D97-AF65-F5344CB8AC3E}">
        <p14:creationId xmlns:p14="http://schemas.microsoft.com/office/powerpoint/2010/main" val="394151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13</a:t>
            </a:fld>
            <a:endParaRPr lang="en-US"/>
          </a:p>
        </p:txBody>
      </p:sp>
    </p:spTree>
    <p:extLst>
      <p:ext uri="{BB962C8B-B14F-4D97-AF65-F5344CB8AC3E}">
        <p14:creationId xmlns:p14="http://schemas.microsoft.com/office/powerpoint/2010/main" val="102306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14</a:t>
            </a:fld>
            <a:endParaRPr lang="en-US"/>
          </a:p>
        </p:txBody>
      </p:sp>
    </p:spTree>
    <p:extLst>
      <p:ext uri="{BB962C8B-B14F-4D97-AF65-F5344CB8AC3E}">
        <p14:creationId xmlns:p14="http://schemas.microsoft.com/office/powerpoint/2010/main" val="1945901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FC1477E-545C-0E43-927B-43FEDAA08EED}" type="slidenum">
              <a:rPr lang="en-US" smtClean="0"/>
              <a:t>15</a:t>
            </a:fld>
            <a:endParaRPr lang="en-US"/>
          </a:p>
        </p:txBody>
      </p:sp>
    </p:spTree>
    <p:extLst>
      <p:ext uri="{BB962C8B-B14F-4D97-AF65-F5344CB8AC3E}">
        <p14:creationId xmlns:p14="http://schemas.microsoft.com/office/powerpoint/2010/main" val="373100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16</a:t>
            </a:fld>
            <a:endParaRPr lang="en-US"/>
          </a:p>
        </p:txBody>
      </p:sp>
    </p:spTree>
    <p:extLst>
      <p:ext uri="{BB962C8B-B14F-4D97-AF65-F5344CB8AC3E}">
        <p14:creationId xmlns:p14="http://schemas.microsoft.com/office/powerpoint/2010/main" val="154630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17</a:t>
            </a:fld>
            <a:endParaRPr lang="en-US"/>
          </a:p>
        </p:txBody>
      </p:sp>
    </p:spTree>
    <p:extLst>
      <p:ext uri="{BB962C8B-B14F-4D97-AF65-F5344CB8AC3E}">
        <p14:creationId xmlns:p14="http://schemas.microsoft.com/office/powerpoint/2010/main" val="410354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p>
        </p:txBody>
      </p:sp>
      <p:sp>
        <p:nvSpPr>
          <p:cNvPr id="4" name="Slide Number Placeholder 3"/>
          <p:cNvSpPr>
            <a:spLocks noGrp="1"/>
          </p:cNvSpPr>
          <p:nvPr>
            <p:ph type="sldNum" sz="quarter" idx="10"/>
          </p:nvPr>
        </p:nvSpPr>
        <p:spPr/>
        <p:txBody>
          <a:bodyPr/>
          <a:lstStyle/>
          <a:p>
            <a:fld id="{DFC1477E-545C-0E43-927B-43FEDAA08EED}" type="slidenum">
              <a:rPr lang="en-US" smtClean="0"/>
              <a:t>18</a:t>
            </a:fld>
            <a:endParaRPr lang="en-US"/>
          </a:p>
        </p:txBody>
      </p:sp>
    </p:spTree>
    <p:extLst>
      <p:ext uri="{BB962C8B-B14F-4D97-AF65-F5344CB8AC3E}">
        <p14:creationId xmlns:p14="http://schemas.microsoft.com/office/powerpoint/2010/main" val="80936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19</a:t>
            </a:fld>
            <a:endParaRPr lang="en-US"/>
          </a:p>
        </p:txBody>
      </p:sp>
    </p:spTree>
    <p:extLst>
      <p:ext uri="{BB962C8B-B14F-4D97-AF65-F5344CB8AC3E}">
        <p14:creationId xmlns:p14="http://schemas.microsoft.com/office/powerpoint/2010/main" val="261124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20</a:t>
            </a:fld>
            <a:endParaRPr lang="en-US"/>
          </a:p>
        </p:txBody>
      </p:sp>
    </p:spTree>
    <p:extLst>
      <p:ext uri="{BB962C8B-B14F-4D97-AF65-F5344CB8AC3E}">
        <p14:creationId xmlns:p14="http://schemas.microsoft.com/office/powerpoint/2010/main" val="192703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21</a:t>
            </a:fld>
            <a:endParaRPr lang="en-US"/>
          </a:p>
        </p:txBody>
      </p:sp>
    </p:spTree>
    <p:extLst>
      <p:ext uri="{BB962C8B-B14F-4D97-AF65-F5344CB8AC3E}">
        <p14:creationId xmlns:p14="http://schemas.microsoft.com/office/powerpoint/2010/main" val="313853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3</a:t>
            </a:fld>
            <a:endParaRPr lang="en-US"/>
          </a:p>
        </p:txBody>
      </p:sp>
    </p:spTree>
    <p:extLst>
      <p:ext uri="{BB962C8B-B14F-4D97-AF65-F5344CB8AC3E}">
        <p14:creationId xmlns:p14="http://schemas.microsoft.com/office/powerpoint/2010/main" val="346608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22</a:t>
            </a:fld>
            <a:endParaRPr lang="en-US"/>
          </a:p>
        </p:txBody>
      </p:sp>
    </p:spTree>
    <p:extLst>
      <p:ext uri="{BB962C8B-B14F-4D97-AF65-F5344CB8AC3E}">
        <p14:creationId xmlns:p14="http://schemas.microsoft.com/office/powerpoint/2010/main" val="331969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23</a:t>
            </a:fld>
            <a:endParaRPr lang="en-US"/>
          </a:p>
        </p:txBody>
      </p:sp>
    </p:spTree>
    <p:extLst>
      <p:ext uri="{BB962C8B-B14F-4D97-AF65-F5344CB8AC3E}">
        <p14:creationId xmlns:p14="http://schemas.microsoft.com/office/powerpoint/2010/main" val="6528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24</a:t>
            </a:fld>
            <a:endParaRPr lang="en-US"/>
          </a:p>
        </p:txBody>
      </p:sp>
    </p:spTree>
    <p:extLst>
      <p:ext uri="{BB962C8B-B14F-4D97-AF65-F5344CB8AC3E}">
        <p14:creationId xmlns:p14="http://schemas.microsoft.com/office/powerpoint/2010/main" val="237744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5</a:t>
            </a:fld>
            <a:endParaRPr lang="en-US"/>
          </a:p>
        </p:txBody>
      </p:sp>
    </p:spTree>
    <p:extLst>
      <p:ext uri="{BB962C8B-B14F-4D97-AF65-F5344CB8AC3E}">
        <p14:creationId xmlns:p14="http://schemas.microsoft.com/office/powerpoint/2010/main" val="205918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6</a:t>
            </a:fld>
            <a:endParaRPr lang="en-US"/>
          </a:p>
        </p:txBody>
      </p:sp>
    </p:spTree>
    <p:extLst>
      <p:ext uri="{BB962C8B-B14F-4D97-AF65-F5344CB8AC3E}">
        <p14:creationId xmlns:p14="http://schemas.microsoft.com/office/powerpoint/2010/main" val="410950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7</a:t>
            </a:fld>
            <a:endParaRPr lang="en-US"/>
          </a:p>
        </p:txBody>
      </p:sp>
    </p:spTree>
    <p:extLst>
      <p:ext uri="{BB962C8B-B14F-4D97-AF65-F5344CB8AC3E}">
        <p14:creationId xmlns:p14="http://schemas.microsoft.com/office/powerpoint/2010/main" val="381721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FC1477E-545C-0E43-927B-43FEDAA08EED}" type="slidenum">
              <a:rPr lang="en-US" smtClean="0"/>
              <a:t>8</a:t>
            </a:fld>
            <a:endParaRPr lang="en-US"/>
          </a:p>
        </p:txBody>
      </p:sp>
    </p:spTree>
    <p:extLst>
      <p:ext uri="{BB962C8B-B14F-4D97-AF65-F5344CB8AC3E}">
        <p14:creationId xmlns:p14="http://schemas.microsoft.com/office/powerpoint/2010/main" val="26416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9</a:t>
            </a:fld>
            <a:endParaRPr lang="en-US"/>
          </a:p>
        </p:txBody>
      </p:sp>
    </p:spTree>
    <p:extLst>
      <p:ext uri="{BB962C8B-B14F-4D97-AF65-F5344CB8AC3E}">
        <p14:creationId xmlns:p14="http://schemas.microsoft.com/office/powerpoint/2010/main" val="395984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10</a:t>
            </a:fld>
            <a:endParaRPr lang="en-US"/>
          </a:p>
        </p:txBody>
      </p:sp>
    </p:spTree>
    <p:extLst>
      <p:ext uri="{BB962C8B-B14F-4D97-AF65-F5344CB8AC3E}">
        <p14:creationId xmlns:p14="http://schemas.microsoft.com/office/powerpoint/2010/main" val="59567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1477E-545C-0E43-927B-43FEDAA08EED}" type="slidenum">
              <a:rPr lang="en-US" smtClean="0"/>
              <a:t>11</a:t>
            </a:fld>
            <a:endParaRPr lang="en-US"/>
          </a:p>
        </p:txBody>
      </p:sp>
    </p:spTree>
    <p:extLst>
      <p:ext uri="{BB962C8B-B14F-4D97-AF65-F5344CB8AC3E}">
        <p14:creationId xmlns:p14="http://schemas.microsoft.com/office/powerpoint/2010/main" val="366207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80456-B8E7-7F43-8737-7C736E588400}"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64474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80456-B8E7-7F43-8737-7C736E588400}"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35446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80456-B8E7-7F43-8737-7C736E588400}"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20711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80456-B8E7-7F43-8737-7C736E588400}"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4466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80456-B8E7-7F43-8737-7C736E588400}"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302753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280456-B8E7-7F43-8737-7C736E588400}"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353945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80456-B8E7-7F43-8737-7C736E588400}"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12191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80456-B8E7-7F43-8737-7C736E588400}"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275145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80456-B8E7-7F43-8737-7C736E588400}"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171561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80456-B8E7-7F43-8737-7C736E588400}"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78281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80456-B8E7-7F43-8737-7C736E588400}"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00603-DCC0-2547-8B6E-EC9F6A3537E5}" type="slidenum">
              <a:rPr lang="en-US" smtClean="0"/>
              <a:t>‹#›</a:t>
            </a:fld>
            <a:endParaRPr lang="en-US"/>
          </a:p>
        </p:txBody>
      </p:sp>
    </p:spTree>
    <p:extLst>
      <p:ext uri="{BB962C8B-B14F-4D97-AF65-F5344CB8AC3E}">
        <p14:creationId xmlns:p14="http://schemas.microsoft.com/office/powerpoint/2010/main" val="25626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280456-B8E7-7F43-8737-7C736E588400}" type="datetimeFigureOut">
              <a:rPr lang="en-US" smtClean="0"/>
              <a:t>12/16/2015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F00603-DCC0-2547-8B6E-EC9F6A3537E5}" type="slidenum">
              <a:rPr lang="en-US" smtClean="0"/>
              <a:t>‹#›</a:t>
            </a:fld>
            <a:endParaRPr lang="en-US"/>
          </a:p>
        </p:txBody>
      </p:sp>
    </p:spTree>
    <p:extLst>
      <p:ext uri="{BB962C8B-B14F-4D97-AF65-F5344CB8AC3E}">
        <p14:creationId xmlns:p14="http://schemas.microsoft.com/office/powerpoint/2010/main" val="74508275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us/" TargetMode="External"/><Relationship Id="rId2" Type="http://schemas.openxmlformats.org/officeDocument/2006/relationships/hyperlink" Target="http://tascha.uw.edu/mobile-information-literacy-curriculum" TargetMode="External"/><Relationship Id="rId1" Type="http://schemas.openxmlformats.org/officeDocument/2006/relationships/slideLayout" Target="../slideLayouts/slideLayout6.xml"/><Relationship Id="rId5" Type="http://schemas.openxmlformats.org/officeDocument/2006/relationships/hyperlink" Target="https://www.facebook.com/MobileInformationLiteracy" TargetMode="External"/><Relationship Id="rId4" Type="http://schemas.openxmlformats.org/officeDocument/2006/relationships/hyperlink" Target="mailto:tascha@uw.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197429"/>
          </a:xfrm>
        </p:spPr>
        <p:txBody>
          <a:bodyPr>
            <a:normAutofit fontScale="90000"/>
          </a:bodyPr>
          <a:lstStyle/>
          <a:p>
            <a:r>
              <a:rPr lang="en-US" sz="4000" dirty="0" smtClean="0">
                <a:latin typeface="Corbel" panose="020B0503020204020204" pitchFamily="34" charset="0"/>
              </a:rPr>
              <a:t/>
            </a:r>
            <a:br>
              <a:rPr lang="en-US" sz="4000" dirty="0" smtClean="0">
                <a:latin typeface="Corbel" panose="020B0503020204020204" pitchFamily="34" charset="0"/>
              </a:rPr>
            </a:br>
            <a:r>
              <a:rPr lang="en-US" sz="4000" dirty="0" smtClean="0">
                <a:latin typeface="Corbel" panose="020B0503020204020204" pitchFamily="34" charset="0"/>
              </a:rPr>
              <a:t/>
            </a:r>
            <a:br>
              <a:rPr lang="en-US" sz="4000" dirty="0" smtClean="0">
                <a:latin typeface="Corbel" panose="020B0503020204020204" pitchFamily="34" charset="0"/>
              </a:rPr>
            </a:br>
            <a:r>
              <a:rPr lang="en-US" sz="4000" dirty="0">
                <a:latin typeface="Corbel" panose="020B0503020204020204" pitchFamily="34" charset="0"/>
              </a:rPr>
              <a:t/>
            </a:r>
            <a:br>
              <a:rPr lang="en-US" sz="4000" dirty="0">
                <a:latin typeface="Corbel" panose="020B0503020204020204" pitchFamily="34" charset="0"/>
              </a:rPr>
            </a:br>
            <a:r>
              <a:rPr lang="en-US" sz="4000" dirty="0" smtClean="0">
                <a:latin typeface="Corbel" panose="020B0503020204020204" pitchFamily="34" charset="0"/>
              </a:rPr>
              <a:t/>
            </a:r>
            <a:br>
              <a:rPr lang="en-US" sz="4000" dirty="0" smtClean="0">
                <a:latin typeface="Corbel" panose="020B0503020204020204" pitchFamily="34" charset="0"/>
              </a:rPr>
            </a:br>
            <a:r>
              <a:rPr lang="en-US" dirty="0">
                <a:latin typeface="Corbel" panose="020B0503020204020204" pitchFamily="34" charset="0"/>
              </a:rPr>
              <a:t/>
            </a:r>
            <a:br>
              <a:rPr lang="en-US" dirty="0">
                <a:latin typeface="Corbel" panose="020B0503020204020204" pitchFamily="34" charset="0"/>
              </a:rPr>
            </a:br>
            <a:r>
              <a:rPr lang="en-US" dirty="0" smtClean="0">
                <a:latin typeface="Corbel" panose="020B0503020204020204" pitchFamily="34" charset="0"/>
              </a:rPr>
              <a:t/>
            </a:r>
            <a:br>
              <a:rPr lang="en-US" dirty="0" smtClean="0">
                <a:latin typeface="Corbel" panose="020B0503020204020204" pitchFamily="34" charset="0"/>
              </a:rPr>
            </a:br>
            <a:r>
              <a:rPr lang="en-US" dirty="0">
                <a:latin typeface="Corbel" panose="020B0503020204020204" pitchFamily="34" charset="0"/>
              </a:rPr>
              <a:t/>
            </a:r>
            <a:br>
              <a:rPr lang="en-US" dirty="0">
                <a:latin typeface="Corbel" panose="020B0503020204020204" pitchFamily="34" charset="0"/>
              </a:rPr>
            </a:br>
            <a:r>
              <a:rPr lang="fr-FR" sz="4000" b="1" dirty="0" smtClean="0">
                <a:latin typeface="Corbel" panose="020B0503020204020204" pitchFamily="34" charset="0"/>
              </a:rPr>
              <a:t>MOBILE INFORMATION LITERACY CURRICULUM</a:t>
            </a:r>
            <a:r>
              <a:rPr lang="fr-FR" sz="4000" b="1" i="1" dirty="0" smtClean="0">
                <a:latin typeface="Corbel" panose="020B0503020204020204" pitchFamily="34" charset="0"/>
              </a:rPr>
              <a:t/>
            </a:r>
            <a:br>
              <a:rPr lang="fr-FR" sz="4000" b="1" i="1" dirty="0" smtClean="0">
                <a:latin typeface="Corbel" panose="020B0503020204020204" pitchFamily="34" charset="0"/>
              </a:rPr>
            </a:br>
            <a:r>
              <a:rPr lang="fr-FR" sz="4000" b="1" dirty="0">
                <a:latin typeface="Corbel" panose="020B0503020204020204" pitchFamily="34" charset="0"/>
              </a:rPr>
              <a:t/>
            </a:r>
            <a:br>
              <a:rPr lang="fr-FR" sz="4000" b="1" dirty="0">
                <a:latin typeface="Corbel" panose="020B0503020204020204" pitchFamily="34" charset="0"/>
              </a:rPr>
            </a:br>
            <a:r>
              <a:rPr lang="fr-FR" sz="4000" b="1" dirty="0">
                <a:latin typeface="Corbel" panose="020B0503020204020204" pitchFamily="34" charset="0"/>
              </a:rPr>
              <a:t>Module </a:t>
            </a:r>
            <a:r>
              <a:rPr lang="fr-FR" sz="4000" b="1" dirty="0" smtClean="0">
                <a:latin typeface="Corbel" panose="020B0503020204020204" pitchFamily="34" charset="0"/>
              </a:rPr>
              <a:t>2 Slides:</a:t>
            </a:r>
            <a:br>
              <a:rPr lang="fr-FR" sz="4000" b="1" dirty="0" smtClean="0">
                <a:latin typeface="Corbel" panose="020B0503020204020204" pitchFamily="34" charset="0"/>
              </a:rPr>
            </a:br>
            <a:r>
              <a:rPr lang="fr-FR" sz="4000" b="1" dirty="0">
                <a:latin typeface="Corbel" panose="020B0503020204020204" pitchFamily="34" charset="0"/>
              </a:rPr>
              <a:t/>
            </a:r>
            <a:br>
              <a:rPr lang="fr-FR" sz="4000" b="1" dirty="0">
                <a:latin typeface="Corbel" panose="020B0503020204020204" pitchFamily="34" charset="0"/>
              </a:rPr>
            </a:br>
            <a:r>
              <a:rPr lang="fr-FR" sz="4000" b="1" i="1" dirty="0" smtClean="0">
                <a:latin typeface="Corbel" panose="020B0503020204020204" pitchFamily="34" charset="0"/>
              </a:rPr>
              <a:t>A Mobile Lens on the Internet</a:t>
            </a:r>
            <a:r>
              <a:rPr lang="fr-FR" sz="4000" b="1" i="1" dirty="0">
                <a:latin typeface="Corbel" panose="020B0503020204020204" pitchFamily="34" charset="0"/>
              </a:rPr>
              <a:t/>
            </a:r>
            <a:br>
              <a:rPr lang="fr-FR" sz="4000" b="1" i="1" dirty="0">
                <a:latin typeface="Corbel" panose="020B0503020204020204" pitchFamily="34" charset="0"/>
              </a:rPr>
            </a:br>
            <a:endParaRPr lang="en-US" sz="2200" i="1" dirty="0">
              <a:latin typeface="Corbel" panose="020B0503020204020204" pitchFamily="34" charset="0"/>
            </a:endParaRPr>
          </a:p>
        </p:txBody>
      </p:sp>
    </p:spTree>
    <p:extLst>
      <p:ext uri="{BB962C8B-B14F-4D97-AF65-F5344CB8AC3E}">
        <p14:creationId xmlns:p14="http://schemas.microsoft.com/office/powerpoint/2010/main" val="126149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What is the World Wide Web?</a:t>
            </a:r>
            <a:endParaRPr lang="en-US" b="1" dirty="0">
              <a:latin typeface="Corbel" panose="020B0503020204020204" pitchFamily="34" charset="0"/>
            </a:endParaRPr>
          </a:p>
        </p:txBody>
      </p:sp>
      <p:sp>
        <p:nvSpPr>
          <p:cNvPr id="3" name="Content Placeholder 2"/>
          <p:cNvSpPr>
            <a:spLocks noGrp="1"/>
          </p:cNvSpPr>
          <p:nvPr>
            <p:ph idx="1"/>
          </p:nvPr>
        </p:nvSpPr>
        <p:spPr>
          <a:xfrm>
            <a:off x="628650" y="1680983"/>
            <a:ext cx="7886700" cy="4351338"/>
          </a:xfrm>
        </p:spPr>
        <p:txBody>
          <a:bodyPr/>
          <a:lstStyle/>
          <a:p>
            <a:r>
              <a:rPr lang="en-US" dirty="0" smtClean="0">
                <a:latin typeface="Corbel" panose="020B0503020204020204" pitchFamily="34" charset="0"/>
              </a:rPr>
              <a:t>The World Wide Web (or Web, for short) is one way of accessing and visualizing information on the Internet.</a:t>
            </a:r>
          </a:p>
          <a:p>
            <a:r>
              <a:rPr lang="en-US" dirty="0" smtClean="0">
                <a:latin typeface="Corbel" panose="020B0503020204020204" pitchFamily="34" charset="0"/>
              </a:rPr>
              <a:t>HTTP (Hypertext Transfer Protocol)</a:t>
            </a: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Example:</a:t>
            </a:r>
            <a:endParaRPr lang="en-US" dirty="0">
              <a:latin typeface="Corbel" panose="020B0503020204020204" pitchFamily="34" charset="0"/>
            </a:endParaRPr>
          </a:p>
          <a:p>
            <a:r>
              <a:rPr lang="en-US" dirty="0" smtClean="0">
                <a:latin typeface="Corbel" panose="020B0503020204020204" pitchFamily="34" charset="0"/>
                <a:hlinkClick r:id="rId3"/>
              </a:rPr>
              <a:t>http://www.facebook.com</a:t>
            </a:r>
            <a:endParaRPr lang="en-US" dirty="0" smtClean="0">
              <a:latin typeface="Corbel" panose="020B0503020204020204" pitchFamily="34" charset="0"/>
            </a:endParaRPr>
          </a:p>
        </p:txBody>
      </p:sp>
      <p:sp>
        <p:nvSpPr>
          <p:cNvPr id="4" name="Connector 3"/>
          <p:cNvSpPr/>
          <p:nvPr/>
        </p:nvSpPr>
        <p:spPr>
          <a:xfrm>
            <a:off x="628650" y="3547429"/>
            <a:ext cx="929647" cy="434500"/>
          </a:xfrm>
          <a:prstGeom prst="flowChartConnector">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2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5778" y="1934472"/>
            <a:ext cx="8128000" cy="4775200"/>
          </a:xfrm>
          <a:prstGeom prst="rect">
            <a:avLst/>
          </a:prstGeom>
        </p:spPr>
      </p:pic>
      <p:grpSp>
        <p:nvGrpSpPr>
          <p:cNvPr id="23" name="Group 22"/>
          <p:cNvGrpSpPr/>
          <p:nvPr/>
        </p:nvGrpSpPr>
        <p:grpSpPr>
          <a:xfrm>
            <a:off x="898682" y="533400"/>
            <a:ext cx="8086815" cy="4222552"/>
            <a:chOff x="898682" y="533400"/>
            <a:chExt cx="8086815" cy="4222552"/>
          </a:xfrm>
        </p:grpSpPr>
        <p:cxnSp>
          <p:nvCxnSpPr>
            <p:cNvPr id="7" name="Straight Arrow Connector 6"/>
            <p:cNvCxnSpPr/>
            <p:nvPr/>
          </p:nvCxnSpPr>
          <p:spPr>
            <a:xfrm flipH="1" flipV="1">
              <a:off x="2685432" y="3893574"/>
              <a:ext cx="791057" cy="812029"/>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475721" y="1586463"/>
              <a:ext cx="1699095" cy="2895850"/>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925295" y="3982604"/>
              <a:ext cx="154896" cy="437245"/>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037241" y="2822946"/>
              <a:ext cx="2544659" cy="1933006"/>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898682" y="2487520"/>
              <a:ext cx="1883268" cy="1634490"/>
              <a:chOff x="898682" y="2487520"/>
              <a:chExt cx="1883268" cy="1634490"/>
            </a:xfrm>
          </p:grpSpPr>
          <p:sp>
            <p:nvSpPr>
              <p:cNvPr id="12" name="TextBox 11"/>
              <p:cNvSpPr txBox="1"/>
              <p:nvPr/>
            </p:nvSpPr>
            <p:spPr>
              <a:xfrm>
                <a:off x="898682" y="2763977"/>
                <a:ext cx="825992" cy="577081"/>
              </a:xfrm>
              <a:prstGeom prst="rect">
                <a:avLst/>
              </a:prstGeom>
              <a:noFill/>
            </p:spPr>
            <p:txBody>
              <a:bodyPr wrap="none" rtlCol="0">
                <a:spAutoFit/>
              </a:bodyPr>
              <a:lstStyle/>
              <a:p>
                <a:pPr algn="ctr"/>
                <a:r>
                  <a:rPr lang="en-US" dirty="0" smtClean="0">
                    <a:solidFill>
                      <a:schemeClr val="tx1">
                        <a:lumMod val="65000"/>
                        <a:lumOff val="35000"/>
                      </a:schemeClr>
                    </a:solidFill>
                  </a:rPr>
                  <a:t>Mail</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13" name="Picture 12"/>
              <p:cNvPicPr>
                <a:picLocks noChangeAspect="1"/>
              </p:cNvPicPr>
              <p:nvPr/>
            </p:nvPicPr>
            <p:blipFill>
              <a:blip r:embed="rId4"/>
              <a:stretch>
                <a:fillRect/>
              </a:stretch>
            </p:blipFill>
            <p:spPr>
              <a:xfrm>
                <a:off x="1724675" y="2487520"/>
                <a:ext cx="1057275" cy="1634490"/>
              </a:xfrm>
              <a:prstGeom prst="rect">
                <a:avLst/>
              </a:prstGeom>
            </p:spPr>
          </p:pic>
        </p:grpSp>
        <p:grpSp>
          <p:nvGrpSpPr>
            <p:cNvPr id="14" name="Group 13"/>
            <p:cNvGrpSpPr/>
            <p:nvPr/>
          </p:nvGrpSpPr>
          <p:grpSpPr>
            <a:xfrm>
              <a:off x="2790153" y="2278618"/>
              <a:ext cx="1812430" cy="1696944"/>
              <a:chOff x="2790153" y="2278618"/>
              <a:chExt cx="1812430" cy="1696944"/>
            </a:xfrm>
          </p:grpSpPr>
          <p:sp>
            <p:nvSpPr>
              <p:cNvPr id="15" name="TextBox 14"/>
              <p:cNvSpPr txBox="1"/>
              <p:nvPr/>
            </p:nvSpPr>
            <p:spPr>
              <a:xfrm>
                <a:off x="2790153" y="2278618"/>
                <a:ext cx="82599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FTP</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16" name="Picture 15"/>
              <p:cNvPicPr>
                <a:picLocks noChangeAspect="1"/>
              </p:cNvPicPr>
              <p:nvPr/>
            </p:nvPicPr>
            <p:blipFill>
              <a:blip r:embed="rId4"/>
              <a:stretch>
                <a:fillRect/>
              </a:stretch>
            </p:blipFill>
            <p:spPr>
              <a:xfrm>
                <a:off x="3545308" y="2341072"/>
                <a:ext cx="1057275" cy="1634490"/>
              </a:xfrm>
              <a:prstGeom prst="rect">
                <a:avLst/>
              </a:prstGeom>
            </p:spPr>
          </p:pic>
        </p:grpSp>
        <p:grpSp>
          <p:nvGrpSpPr>
            <p:cNvPr id="17" name="Group 16"/>
            <p:cNvGrpSpPr/>
            <p:nvPr/>
          </p:nvGrpSpPr>
          <p:grpSpPr>
            <a:xfrm>
              <a:off x="6297362" y="533400"/>
              <a:ext cx="2386368" cy="1634490"/>
              <a:chOff x="6297362" y="533400"/>
              <a:chExt cx="2386368" cy="1634490"/>
            </a:xfrm>
          </p:grpSpPr>
          <p:sp>
            <p:nvSpPr>
              <p:cNvPr id="18" name="TextBox 17"/>
              <p:cNvSpPr txBox="1"/>
              <p:nvPr/>
            </p:nvSpPr>
            <p:spPr>
              <a:xfrm>
                <a:off x="7382998" y="570028"/>
                <a:ext cx="130073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Multimedia</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19" name="Picture 18"/>
              <p:cNvPicPr>
                <a:picLocks noChangeAspect="1"/>
              </p:cNvPicPr>
              <p:nvPr/>
            </p:nvPicPr>
            <p:blipFill>
              <a:blip r:embed="rId4"/>
              <a:stretch>
                <a:fillRect/>
              </a:stretch>
            </p:blipFill>
            <p:spPr>
              <a:xfrm>
                <a:off x="6297362" y="533400"/>
                <a:ext cx="1057275" cy="1634490"/>
              </a:xfrm>
              <a:prstGeom prst="rect">
                <a:avLst/>
              </a:prstGeom>
            </p:spPr>
          </p:pic>
        </p:grpSp>
        <p:grpSp>
          <p:nvGrpSpPr>
            <p:cNvPr id="20" name="Group 19"/>
            <p:cNvGrpSpPr/>
            <p:nvPr/>
          </p:nvGrpSpPr>
          <p:grpSpPr>
            <a:xfrm>
              <a:off x="7620015" y="1432920"/>
              <a:ext cx="1365482" cy="2027970"/>
              <a:chOff x="7620015" y="1432920"/>
              <a:chExt cx="1365482" cy="2027970"/>
            </a:xfrm>
          </p:grpSpPr>
          <p:sp>
            <p:nvSpPr>
              <p:cNvPr id="21" name="TextBox 20"/>
              <p:cNvSpPr txBox="1"/>
              <p:nvPr/>
            </p:nvSpPr>
            <p:spPr>
              <a:xfrm>
                <a:off x="8159505" y="2966909"/>
                <a:ext cx="82599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RTC</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22" name="Picture 21"/>
              <p:cNvPicPr>
                <a:picLocks noChangeAspect="1"/>
              </p:cNvPicPr>
              <p:nvPr/>
            </p:nvPicPr>
            <p:blipFill>
              <a:blip r:embed="rId4"/>
              <a:stretch>
                <a:fillRect/>
              </a:stretch>
            </p:blipFill>
            <p:spPr>
              <a:xfrm>
                <a:off x="7620015" y="1432920"/>
                <a:ext cx="1057275" cy="1634490"/>
              </a:xfrm>
              <a:prstGeom prst="rect">
                <a:avLst/>
              </a:prstGeom>
            </p:spPr>
          </p:pic>
        </p:grpSp>
      </p:grpSp>
      <p:sp>
        <p:nvSpPr>
          <p:cNvPr id="24" name="Rectangle 23"/>
          <p:cNvSpPr/>
          <p:nvPr/>
        </p:nvSpPr>
        <p:spPr>
          <a:xfrm>
            <a:off x="3908362" y="5729904"/>
            <a:ext cx="866838" cy="3322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443316" y="40572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solidFill>
                  <a:schemeClr val="tx1"/>
                </a:solidFill>
                <a:latin typeface="Corbel" panose="020B0503020204020204" pitchFamily="34" charset="0"/>
              </a:rPr>
              <a:t>World Wide Web</a:t>
            </a:r>
            <a:endParaRPr lang="en-US" b="1" dirty="0">
              <a:solidFill>
                <a:schemeClr val="tx1"/>
              </a:solidFill>
              <a:latin typeface="Corbel" panose="020B0503020204020204" pitchFamily="34" charset="0"/>
            </a:endParaRPr>
          </a:p>
        </p:txBody>
      </p:sp>
      <p:sp>
        <p:nvSpPr>
          <p:cNvPr id="27" name="TextBox 26"/>
          <p:cNvSpPr txBox="1"/>
          <p:nvPr/>
        </p:nvSpPr>
        <p:spPr>
          <a:xfrm>
            <a:off x="3844865" y="4827601"/>
            <a:ext cx="783162" cy="369332"/>
          </a:xfrm>
          <a:prstGeom prst="rect">
            <a:avLst/>
          </a:prstGeom>
          <a:noFill/>
        </p:spPr>
        <p:txBody>
          <a:bodyPr wrap="none" rtlCol="0">
            <a:spAutoFit/>
          </a:bodyPr>
          <a:lstStyle/>
          <a:p>
            <a:r>
              <a:rPr lang="en-US" b="1" dirty="0" smtClean="0"/>
              <a:t>HTTP</a:t>
            </a:r>
            <a:endParaRPr lang="en-US" b="1" dirty="0"/>
          </a:p>
        </p:txBody>
      </p:sp>
      <p:sp>
        <p:nvSpPr>
          <p:cNvPr id="28" name="TextBox 27"/>
          <p:cNvSpPr txBox="1"/>
          <p:nvPr/>
        </p:nvSpPr>
        <p:spPr>
          <a:xfrm>
            <a:off x="609600" y="6553200"/>
            <a:ext cx="7620000" cy="246221"/>
          </a:xfrm>
          <a:prstGeom prst="rect">
            <a:avLst/>
          </a:prstGeom>
          <a:noFill/>
        </p:spPr>
        <p:txBody>
          <a:bodyPr wrap="square" rtlCol="0">
            <a:spAutoFit/>
          </a:bodyPr>
          <a:lstStyle/>
          <a:p>
            <a:pPr algn="ctr"/>
            <a:r>
              <a:rPr lang="en-US" sz="1000" dirty="0" smtClean="0">
                <a:solidFill>
                  <a:schemeClr val="bg1">
                    <a:lumMod val="65000"/>
                  </a:schemeClr>
                </a:solidFill>
              </a:rPr>
              <a:t>Image source: http</a:t>
            </a:r>
            <a:r>
              <a:rPr lang="en-US" sz="1000" dirty="0">
                <a:solidFill>
                  <a:schemeClr val="bg1">
                    <a:lumMod val="65000"/>
                  </a:schemeClr>
                </a:solidFill>
              </a:rPr>
              <a:t>://tutorials.jenkov.com/html4/the-web.html</a:t>
            </a:r>
          </a:p>
        </p:txBody>
      </p:sp>
    </p:spTree>
    <p:extLst>
      <p:ext uri="{BB962C8B-B14F-4D97-AF65-F5344CB8AC3E}">
        <p14:creationId xmlns:p14="http://schemas.microsoft.com/office/powerpoint/2010/main" val="86941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panose="020B0503020204020204" pitchFamily="34" charset="0"/>
              </a:rPr>
              <a:t>The Web Before…CLI</a:t>
            </a:r>
            <a:endParaRPr lang="en-US" b="1" dirty="0">
              <a:latin typeface="Corbel" panose="020B0503020204020204" pitchFamily="34" charset="0"/>
            </a:endParaRPr>
          </a:p>
        </p:txBody>
      </p:sp>
      <p:sp>
        <p:nvSpPr>
          <p:cNvPr id="8" name="Content Placeholder 7"/>
          <p:cNvSpPr>
            <a:spLocks noGrp="1"/>
          </p:cNvSpPr>
          <p:nvPr>
            <p:ph idx="1"/>
          </p:nvPr>
        </p:nvSpPr>
        <p:spPr>
          <a:xfrm>
            <a:off x="628650" y="1466397"/>
            <a:ext cx="7886700" cy="4351338"/>
          </a:xfrm>
        </p:spPr>
        <p:txBody>
          <a:bodyPr/>
          <a:lstStyle/>
          <a:p>
            <a:r>
              <a:rPr lang="en-US" dirty="0" smtClean="0">
                <a:latin typeface="Corbel" panose="020B0503020204020204" pitchFamily="34" charset="0"/>
              </a:rPr>
              <a:t>Facebook using the Command Line Interface</a:t>
            </a:r>
            <a:endParaRPr lang="en-US" dirty="0">
              <a:latin typeface="Corbel" panose="020B0503020204020204" pitchFamily="34" charset="0"/>
            </a:endParaRPr>
          </a:p>
        </p:txBody>
      </p:sp>
      <p:pic>
        <p:nvPicPr>
          <p:cNvPr id="9" name="Content Placeholder 6" descr="Screen Shot 2015-01-14 at 8.10.20 PM.png"/>
          <p:cNvPicPr>
            <a:picLocks noChangeAspect="1"/>
          </p:cNvPicPr>
          <p:nvPr/>
        </p:nvPicPr>
        <p:blipFill>
          <a:blip r:embed="rId3">
            <a:extLst>
              <a:ext uri="{28A0092B-C50C-407E-A947-70E740481C1C}">
                <a14:useLocalDpi xmlns:a14="http://schemas.microsoft.com/office/drawing/2010/main" val="0"/>
              </a:ext>
            </a:extLst>
          </a:blip>
          <a:srcRect t="-1246" b="-1246"/>
          <a:stretch>
            <a:fillRect/>
          </a:stretch>
        </p:blipFill>
        <p:spPr>
          <a:xfrm>
            <a:off x="931336" y="2142056"/>
            <a:ext cx="7298627" cy="4325112"/>
          </a:xfrm>
          <a:prstGeom prst="rect">
            <a:avLst/>
          </a:prstGeom>
        </p:spPr>
      </p:pic>
    </p:spTree>
    <p:extLst>
      <p:ext uri="{BB962C8B-B14F-4D97-AF65-F5344CB8AC3E}">
        <p14:creationId xmlns:p14="http://schemas.microsoft.com/office/powerpoint/2010/main" val="306641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966"/>
            <a:ext cx="7886700" cy="1325563"/>
          </a:xfrm>
        </p:spPr>
        <p:txBody>
          <a:bodyPr/>
          <a:lstStyle/>
          <a:p>
            <a:r>
              <a:rPr lang="en-US" b="1" dirty="0" smtClean="0">
                <a:latin typeface="Corbel" panose="020B0503020204020204" pitchFamily="34" charset="0"/>
              </a:rPr>
              <a:t>The Web After…Web Browsers</a:t>
            </a:r>
            <a:endParaRPr lang="en-US" b="1" dirty="0">
              <a:latin typeface="Corbel" panose="020B0503020204020204" pitchFamily="34" charset="0"/>
            </a:endParaRPr>
          </a:p>
        </p:txBody>
      </p:sp>
      <p:sp>
        <p:nvSpPr>
          <p:cNvPr id="3" name="Content Placeholder 2"/>
          <p:cNvSpPr>
            <a:spLocks noGrp="1"/>
          </p:cNvSpPr>
          <p:nvPr>
            <p:ph idx="1"/>
          </p:nvPr>
        </p:nvSpPr>
        <p:spPr>
          <a:xfrm>
            <a:off x="628650" y="1553529"/>
            <a:ext cx="7886700" cy="4351338"/>
          </a:xfrm>
        </p:spPr>
        <p:txBody>
          <a:bodyPr/>
          <a:lstStyle/>
          <a:p>
            <a:r>
              <a:rPr lang="en-US" dirty="0" smtClean="0">
                <a:latin typeface="Corbel" panose="020B0503020204020204" pitchFamily="34" charset="0"/>
              </a:rPr>
              <a:t>Facebook using a Web Browser</a:t>
            </a:r>
            <a:endParaRPr lang="en-US" dirty="0">
              <a:latin typeface="Corbel" panose="020B0503020204020204" pitchFamily="34" charset="0"/>
            </a:endParaRPr>
          </a:p>
        </p:txBody>
      </p:sp>
      <p:pic>
        <p:nvPicPr>
          <p:cNvPr id="6" name="Picture 5" descr="Screen Shot 2015-01-14 at 8.1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67" y="1976188"/>
            <a:ext cx="7299529" cy="4718304"/>
          </a:xfrm>
          <a:prstGeom prst="rect">
            <a:avLst/>
          </a:prstGeom>
        </p:spPr>
      </p:pic>
    </p:spTree>
    <p:extLst>
      <p:ext uri="{BB962C8B-B14F-4D97-AF65-F5344CB8AC3E}">
        <p14:creationId xmlns:p14="http://schemas.microsoft.com/office/powerpoint/2010/main" val="1943079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panose="020B0503020204020204" pitchFamily="34" charset="0"/>
              </a:rPr>
              <a:t>The Web Before…CLI</a:t>
            </a:r>
            <a:endParaRPr lang="en-US" b="1" dirty="0">
              <a:latin typeface="Corbel" panose="020B0503020204020204" pitchFamily="34" charset="0"/>
            </a:endParaRPr>
          </a:p>
        </p:txBody>
      </p:sp>
      <p:sp>
        <p:nvSpPr>
          <p:cNvPr id="8" name="Content Placeholder 7"/>
          <p:cNvSpPr>
            <a:spLocks noGrp="1"/>
          </p:cNvSpPr>
          <p:nvPr>
            <p:ph idx="1"/>
          </p:nvPr>
        </p:nvSpPr>
        <p:spPr>
          <a:xfrm>
            <a:off x="628650" y="1370897"/>
            <a:ext cx="7886700" cy="4351338"/>
          </a:xfrm>
        </p:spPr>
        <p:txBody>
          <a:bodyPr/>
          <a:lstStyle/>
          <a:p>
            <a:r>
              <a:rPr lang="en-US" dirty="0" smtClean="0">
                <a:latin typeface="Corbel" panose="020B0503020204020204" pitchFamily="34" charset="0"/>
              </a:rPr>
              <a:t>YouTube using the Command Line Interface</a:t>
            </a:r>
            <a:endParaRPr lang="en-US" dirty="0">
              <a:latin typeface="Corbel" panose="020B0503020204020204" pitchFamily="34" charset="0"/>
            </a:endParaRPr>
          </a:p>
        </p:txBody>
      </p:sp>
      <p:sp>
        <p:nvSpPr>
          <p:cNvPr id="3" name="Rectangle 2"/>
          <p:cNvSpPr/>
          <p:nvPr/>
        </p:nvSpPr>
        <p:spPr>
          <a:xfrm>
            <a:off x="2754003" y="3244334"/>
            <a:ext cx="3635994" cy="369332"/>
          </a:xfrm>
          <a:prstGeom prst="rect">
            <a:avLst/>
          </a:prstGeom>
        </p:spPr>
        <p:txBody>
          <a:bodyPr wrap="none">
            <a:spAutoFit/>
          </a:bodyPr>
          <a:lstStyle/>
          <a:p>
            <a:r>
              <a:rPr lang="en-US" dirty="0"/>
              <a:t> [click to show text and animation]</a:t>
            </a:r>
          </a:p>
        </p:txBody>
      </p:sp>
      <p:pic>
        <p:nvPicPr>
          <p:cNvPr id="4" name="Picture 3" descr="Screen Shot 2015-01-15 at 5.48.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864" y="1861205"/>
            <a:ext cx="6293868" cy="4325112"/>
          </a:xfrm>
          <a:prstGeom prst="rect">
            <a:avLst/>
          </a:prstGeom>
        </p:spPr>
      </p:pic>
    </p:spTree>
    <p:extLst>
      <p:ext uri="{BB962C8B-B14F-4D97-AF65-F5344CB8AC3E}">
        <p14:creationId xmlns:p14="http://schemas.microsoft.com/office/powerpoint/2010/main" val="3854610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The Web After…Web Browsers</a:t>
            </a:r>
            <a:endParaRPr lang="en-US" b="1" dirty="0">
              <a:latin typeface="Corbel" panose="020B0503020204020204" pitchFamily="34" charset="0"/>
            </a:endParaRPr>
          </a:p>
        </p:txBody>
      </p:sp>
      <p:sp>
        <p:nvSpPr>
          <p:cNvPr id="3" name="Content Placeholder 2"/>
          <p:cNvSpPr>
            <a:spLocks noGrp="1"/>
          </p:cNvSpPr>
          <p:nvPr>
            <p:ph idx="1"/>
          </p:nvPr>
        </p:nvSpPr>
        <p:spPr>
          <a:xfrm>
            <a:off x="628650" y="1538242"/>
            <a:ext cx="7886700" cy="4351338"/>
          </a:xfrm>
        </p:spPr>
        <p:txBody>
          <a:bodyPr/>
          <a:lstStyle/>
          <a:p>
            <a:r>
              <a:rPr lang="en-US" dirty="0" smtClean="0">
                <a:latin typeface="Corbel" panose="020B0503020204020204" pitchFamily="34" charset="0"/>
              </a:rPr>
              <a:t>YouTube using a Web Browser</a:t>
            </a:r>
            <a:endParaRPr lang="en-US" dirty="0">
              <a:latin typeface="Corbel" panose="020B0503020204020204" pitchFamily="34" charset="0"/>
            </a:endParaRPr>
          </a:p>
        </p:txBody>
      </p:sp>
      <p:pic>
        <p:nvPicPr>
          <p:cNvPr id="4" name="Picture 3" descr="Screen Shot 2015-01-15 at 5.53.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81546"/>
            <a:ext cx="8235464" cy="4718304"/>
          </a:xfrm>
          <a:prstGeom prst="rect">
            <a:avLst/>
          </a:prstGeom>
        </p:spPr>
      </p:pic>
    </p:spTree>
    <p:extLst>
      <p:ext uri="{BB962C8B-B14F-4D97-AF65-F5344CB8AC3E}">
        <p14:creationId xmlns:p14="http://schemas.microsoft.com/office/powerpoint/2010/main" val="159609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Web Browsers</a:t>
            </a:r>
            <a:endParaRPr lang="en-US" b="1" dirty="0">
              <a:latin typeface="Corbel" panose="020B0503020204020204" pitchFamily="34" charset="0"/>
            </a:endParaRPr>
          </a:p>
        </p:txBody>
      </p:sp>
      <p:sp>
        <p:nvSpPr>
          <p:cNvPr id="3" name="Content Placeholder 2"/>
          <p:cNvSpPr>
            <a:spLocks noGrp="1"/>
          </p:cNvSpPr>
          <p:nvPr>
            <p:ph idx="1"/>
          </p:nvPr>
        </p:nvSpPr>
        <p:spPr>
          <a:xfrm>
            <a:off x="627930" y="1636214"/>
            <a:ext cx="7886700" cy="4351338"/>
          </a:xfrm>
        </p:spPr>
        <p:txBody>
          <a:bodyPr/>
          <a:lstStyle/>
          <a:p>
            <a:pPr marL="0" indent="0">
              <a:buNone/>
            </a:pPr>
            <a:r>
              <a:rPr lang="en-US" b="1" dirty="0" smtClean="0">
                <a:latin typeface="Corbel" panose="020B0503020204020204" pitchFamily="34" charset="0"/>
              </a:rPr>
              <a:t>Common Web Browsers:</a:t>
            </a:r>
          </a:p>
        </p:txBody>
      </p:sp>
      <p:grpSp>
        <p:nvGrpSpPr>
          <p:cNvPr id="14" name="Group 13"/>
          <p:cNvGrpSpPr/>
          <p:nvPr/>
        </p:nvGrpSpPr>
        <p:grpSpPr>
          <a:xfrm>
            <a:off x="457200" y="2465179"/>
            <a:ext cx="2137316" cy="1066800"/>
            <a:chOff x="457200" y="2465179"/>
            <a:chExt cx="2137316" cy="1066800"/>
          </a:xfrm>
        </p:grpSpPr>
        <p:pic>
          <p:nvPicPr>
            <p:cNvPr id="5" name="Picture 4"/>
            <p:cNvPicPr>
              <a:picLocks noChangeAspect="1"/>
            </p:cNvPicPr>
            <p:nvPr/>
          </p:nvPicPr>
          <p:blipFill>
            <a:blip r:embed="rId3"/>
            <a:stretch>
              <a:fillRect/>
            </a:stretch>
          </p:blipFill>
          <p:spPr>
            <a:xfrm>
              <a:off x="457200" y="2465179"/>
              <a:ext cx="1066800" cy="1066800"/>
            </a:xfrm>
            <a:prstGeom prst="rect">
              <a:avLst/>
            </a:prstGeom>
          </p:spPr>
        </p:pic>
        <p:sp>
          <p:nvSpPr>
            <p:cNvPr id="9" name="TextBox 8"/>
            <p:cNvSpPr txBox="1"/>
            <p:nvPr/>
          </p:nvSpPr>
          <p:spPr>
            <a:xfrm>
              <a:off x="1609951" y="2672805"/>
              <a:ext cx="984565" cy="646331"/>
            </a:xfrm>
            <a:prstGeom prst="rect">
              <a:avLst/>
            </a:prstGeom>
            <a:noFill/>
          </p:spPr>
          <p:txBody>
            <a:bodyPr wrap="none" rtlCol="0">
              <a:spAutoFit/>
            </a:bodyPr>
            <a:lstStyle/>
            <a:p>
              <a:r>
                <a:rPr lang="en-US" dirty="0" smtClean="0">
                  <a:latin typeface="Corbel" panose="020B0503020204020204" pitchFamily="34" charset="0"/>
                </a:rPr>
                <a:t>Internet</a:t>
              </a:r>
            </a:p>
            <a:p>
              <a:r>
                <a:rPr lang="en-US" dirty="0" smtClean="0">
                  <a:latin typeface="Corbel" panose="020B0503020204020204" pitchFamily="34" charset="0"/>
                </a:rPr>
                <a:t>Explorer</a:t>
              </a:r>
              <a:endParaRPr lang="en-US" dirty="0">
                <a:latin typeface="Corbel" panose="020B0503020204020204" pitchFamily="34" charset="0"/>
              </a:endParaRPr>
            </a:p>
          </p:txBody>
        </p:sp>
      </p:grpSp>
      <p:grpSp>
        <p:nvGrpSpPr>
          <p:cNvPr id="15" name="Group 14"/>
          <p:cNvGrpSpPr/>
          <p:nvPr/>
        </p:nvGrpSpPr>
        <p:grpSpPr>
          <a:xfrm>
            <a:off x="457215" y="4160802"/>
            <a:ext cx="1895247" cy="1093470"/>
            <a:chOff x="457215" y="4160802"/>
            <a:chExt cx="1895247" cy="1093470"/>
          </a:xfrm>
        </p:grpSpPr>
        <p:pic>
          <p:nvPicPr>
            <p:cNvPr id="4" name="Picture 3"/>
            <p:cNvPicPr>
              <a:picLocks noChangeAspect="1"/>
            </p:cNvPicPr>
            <p:nvPr/>
          </p:nvPicPr>
          <p:blipFill>
            <a:blip r:embed="rId4"/>
            <a:stretch>
              <a:fillRect/>
            </a:stretch>
          </p:blipFill>
          <p:spPr>
            <a:xfrm>
              <a:off x="457215" y="4160802"/>
              <a:ext cx="1093470" cy="1093470"/>
            </a:xfrm>
            <a:prstGeom prst="rect">
              <a:avLst/>
            </a:prstGeom>
          </p:spPr>
        </p:pic>
        <p:sp>
          <p:nvSpPr>
            <p:cNvPr id="10" name="TextBox 9"/>
            <p:cNvSpPr txBox="1"/>
            <p:nvPr/>
          </p:nvSpPr>
          <p:spPr>
            <a:xfrm>
              <a:off x="1609951" y="4551003"/>
              <a:ext cx="742511" cy="369332"/>
            </a:xfrm>
            <a:prstGeom prst="rect">
              <a:avLst/>
            </a:prstGeom>
            <a:noFill/>
          </p:spPr>
          <p:txBody>
            <a:bodyPr wrap="none" rtlCol="0">
              <a:spAutoFit/>
            </a:bodyPr>
            <a:lstStyle/>
            <a:p>
              <a:r>
                <a:rPr lang="en-US" dirty="0" smtClean="0">
                  <a:latin typeface="Corbel" panose="020B0503020204020204" pitchFamily="34" charset="0"/>
                </a:rPr>
                <a:t>Safari</a:t>
              </a:r>
              <a:endParaRPr lang="en-US" dirty="0">
                <a:latin typeface="Corbel" panose="020B0503020204020204" pitchFamily="34" charset="0"/>
              </a:endParaRPr>
            </a:p>
          </p:txBody>
        </p:sp>
      </p:grpSp>
      <p:grpSp>
        <p:nvGrpSpPr>
          <p:cNvPr id="16" name="Group 15"/>
          <p:cNvGrpSpPr/>
          <p:nvPr/>
        </p:nvGrpSpPr>
        <p:grpSpPr>
          <a:xfrm>
            <a:off x="3406690" y="2440927"/>
            <a:ext cx="2195476" cy="1164590"/>
            <a:chOff x="3406690" y="2440927"/>
            <a:chExt cx="2195476" cy="1164590"/>
          </a:xfrm>
        </p:grpSpPr>
        <p:pic>
          <p:nvPicPr>
            <p:cNvPr id="6" name="Picture 5"/>
            <p:cNvPicPr>
              <a:picLocks noChangeAspect="1"/>
            </p:cNvPicPr>
            <p:nvPr/>
          </p:nvPicPr>
          <p:blipFill>
            <a:blip r:embed="rId5"/>
            <a:stretch>
              <a:fillRect/>
            </a:stretch>
          </p:blipFill>
          <p:spPr>
            <a:xfrm>
              <a:off x="3406690" y="2440927"/>
              <a:ext cx="1164590" cy="1164590"/>
            </a:xfrm>
            <a:prstGeom prst="rect">
              <a:avLst/>
            </a:prstGeom>
          </p:spPr>
        </p:pic>
        <p:sp>
          <p:nvSpPr>
            <p:cNvPr id="11" name="TextBox 10"/>
            <p:cNvSpPr txBox="1"/>
            <p:nvPr/>
          </p:nvSpPr>
          <p:spPr>
            <a:xfrm>
              <a:off x="4651265" y="2672805"/>
              <a:ext cx="950901" cy="646331"/>
            </a:xfrm>
            <a:prstGeom prst="rect">
              <a:avLst/>
            </a:prstGeom>
            <a:noFill/>
          </p:spPr>
          <p:txBody>
            <a:bodyPr wrap="none" rtlCol="0">
              <a:spAutoFit/>
            </a:bodyPr>
            <a:lstStyle/>
            <a:p>
              <a:r>
                <a:rPr lang="en-US" dirty="0" smtClean="0">
                  <a:latin typeface="Corbel" panose="020B0503020204020204" pitchFamily="34" charset="0"/>
                </a:rPr>
                <a:t>Google</a:t>
              </a:r>
            </a:p>
            <a:p>
              <a:r>
                <a:rPr lang="en-US" dirty="0" smtClean="0">
                  <a:latin typeface="Corbel" panose="020B0503020204020204" pitchFamily="34" charset="0"/>
                </a:rPr>
                <a:t>Chrome</a:t>
              </a:r>
              <a:endParaRPr lang="en-US" dirty="0">
                <a:latin typeface="Corbel" panose="020B0503020204020204" pitchFamily="34" charset="0"/>
              </a:endParaRPr>
            </a:p>
          </p:txBody>
        </p:sp>
      </p:grpSp>
      <p:grpSp>
        <p:nvGrpSpPr>
          <p:cNvPr id="17" name="Group 16"/>
          <p:cNvGrpSpPr/>
          <p:nvPr/>
        </p:nvGrpSpPr>
        <p:grpSpPr>
          <a:xfrm>
            <a:off x="3406690" y="4160802"/>
            <a:ext cx="2094488" cy="1173480"/>
            <a:chOff x="3406690" y="4160802"/>
            <a:chExt cx="2094488" cy="1173480"/>
          </a:xfrm>
        </p:grpSpPr>
        <p:pic>
          <p:nvPicPr>
            <p:cNvPr id="7" name="Picture 6"/>
            <p:cNvPicPr>
              <a:picLocks noChangeAspect="1"/>
            </p:cNvPicPr>
            <p:nvPr/>
          </p:nvPicPr>
          <p:blipFill>
            <a:blip r:embed="rId6"/>
            <a:stretch>
              <a:fillRect/>
            </a:stretch>
          </p:blipFill>
          <p:spPr>
            <a:xfrm>
              <a:off x="3406690" y="4160802"/>
              <a:ext cx="1173480" cy="1173480"/>
            </a:xfrm>
            <a:prstGeom prst="rect">
              <a:avLst/>
            </a:prstGeom>
          </p:spPr>
        </p:pic>
        <p:sp>
          <p:nvSpPr>
            <p:cNvPr id="12" name="TextBox 11"/>
            <p:cNvSpPr txBox="1"/>
            <p:nvPr/>
          </p:nvSpPr>
          <p:spPr>
            <a:xfrm>
              <a:off x="4651265" y="4551003"/>
              <a:ext cx="849913" cy="369332"/>
            </a:xfrm>
            <a:prstGeom prst="rect">
              <a:avLst/>
            </a:prstGeom>
            <a:noFill/>
          </p:spPr>
          <p:txBody>
            <a:bodyPr wrap="none" rtlCol="0">
              <a:spAutoFit/>
            </a:bodyPr>
            <a:lstStyle/>
            <a:p>
              <a:r>
                <a:rPr lang="en-US" dirty="0" smtClean="0">
                  <a:latin typeface="Corbel" panose="020B0503020204020204" pitchFamily="34" charset="0"/>
                </a:rPr>
                <a:t>Firefox</a:t>
              </a:r>
              <a:endParaRPr lang="en-US" dirty="0">
                <a:latin typeface="Corbel" panose="020B0503020204020204" pitchFamily="34" charset="0"/>
              </a:endParaRPr>
            </a:p>
          </p:txBody>
        </p:sp>
      </p:grpSp>
      <p:grpSp>
        <p:nvGrpSpPr>
          <p:cNvPr id="18" name="Group 17"/>
          <p:cNvGrpSpPr/>
          <p:nvPr/>
        </p:nvGrpSpPr>
        <p:grpSpPr>
          <a:xfrm>
            <a:off x="6315932" y="2465179"/>
            <a:ext cx="1803333" cy="1111250"/>
            <a:chOff x="6315932" y="2465179"/>
            <a:chExt cx="1803333" cy="1111250"/>
          </a:xfrm>
        </p:grpSpPr>
        <p:pic>
          <p:nvPicPr>
            <p:cNvPr id="8" name="Picture 7"/>
            <p:cNvPicPr>
              <a:picLocks noChangeAspect="1"/>
            </p:cNvPicPr>
            <p:nvPr/>
          </p:nvPicPr>
          <p:blipFill>
            <a:blip r:embed="rId7"/>
            <a:stretch>
              <a:fillRect/>
            </a:stretch>
          </p:blipFill>
          <p:spPr>
            <a:xfrm>
              <a:off x="6315932" y="2465179"/>
              <a:ext cx="1022350" cy="1111250"/>
            </a:xfrm>
            <a:prstGeom prst="rect">
              <a:avLst/>
            </a:prstGeom>
          </p:spPr>
        </p:pic>
        <p:sp>
          <p:nvSpPr>
            <p:cNvPr id="13" name="TextBox 12"/>
            <p:cNvSpPr txBox="1"/>
            <p:nvPr/>
          </p:nvSpPr>
          <p:spPr>
            <a:xfrm>
              <a:off x="7338282" y="2672805"/>
              <a:ext cx="780983" cy="369332"/>
            </a:xfrm>
            <a:prstGeom prst="rect">
              <a:avLst/>
            </a:prstGeom>
            <a:noFill/>
          </p:spPr>
          <p:txBody>
            <a:bodyPr wrap="none" rtlCol="0">
              <a:spAutoFit/>
            </a:bodyPr>
            <a:lstStyle/>
            <a:p>
              <a:r>
                <a:rPr lang="en-US" dirty="0" smtClean="0">
                  <a:latin typeface="Corbel" panose="020B0503020204020204" pitchFamily="34" charset="0"/>
                </a:rPr>
                <a:t>Opera</a:t>
              </a:r>
              <a:endParaRPr lang="en-US" dirty="0">
                <a:latin typeface="Corbel" panose="020B0503020204020204" pitchFamily="34" charset="0"/>
              </a:endParaRPr>
            </a:p>
          </p:txBody>
        </p:sp>
      </p:grpSp>
    </p:spTree>
    <p:extLst>
      <p:ext uri="{BB962C8B-B14F-4D97-AF65-F5344CB8AC3E}">
        <p14:creationId xmlns:p14="http://schemas.microsoft.com/office/powerpoint/2010/main" val="37279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45">
                                          <p:stCondLst>
                                            <p:cond delay="0"/>
                                          </p:stCondLst>
                                        </p:cTn>
                                        <p:tgtEl>
                                          <p:spTgt spid="14"/>
                                        </p:tgtEl>
                                      </p:cBhvr>
                                    </p:animEffect>
                                    <p:anim calcmode="lin" valueType="num">
                                      <p:cBhvr>
                                        <p:cTn id="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3" dur="7">
                                          <p:stCondLst>
                                            <p:cond delay="162"/>
                                          </p:stCondLst>
                                        </p:cTn>
                                        <p:tgtEl>
                                          <p:spTgt spid="14"/>
                                        </p:tgtEl>
                                      </p:cBhvr>
                                      <p:to x="100000" y="60000"/>
                                    </p:animScale>
                                    <p:animScale>
                                      <p:cBhvr>
                                        <p:cTn id="14" dur="41" decel="50000">
                                          <p:stCondLst>
                                            <p:cond delay="169"/>
                                          </p:stCondLst>
                                        </p:cTn>
                                        <p:tgtEl>
                                          <p:spTgt spid="14"/>
                                        </p:tgtEl>
                                      </p:cBhvr>
                                      <p:to x="100000" y="100000"/>
                                    </p:animScale>
                                    <p:animScale>
                                      <p:cBhvr>
                                        <p:cTn id="15" dur="7">
                                          <p:stCondLst>
                                            <p:cond delay="328"/>
                                          </p:stCondLst>
                                        </p:cTn>
                                        <p:tgtEl>
                                          <p:spTgt spid="14"/>
                                        </p:tgtEl>
                                      </p:cBhvr>
                                      <p:to x="100000" y="80000"/>
                                    </p:animScale>
                                    <p:animScale>
                                      <p:cBhvr>
                                        <p:cTn id="16" dur="41" decel="50000">
                                          <p:stCondLst>
                                            <p:cond delay="335"/>
                                          </p:stCondLst>
                                        </p:cTn>
                                        <p:tgtEl>
                                          <p:spTgt spid="14"/>
                                        </p:tgtEl>
                                      </p:cBhvr>
                                      <p:to x="100000" y="100000"/>
                                    </p:animScale>
                                    <p:animScale>
                                      <p:cBhvr>
                                        <p:cTn id="17" dur="7">
                                          <p:stCondLst>
                                            <p:cond delay="410"/>
                                          </p:stCondLst>
                                        </p:cTn>
                                        <p:tgtEl>
                                          <p:spTgt spid="14"/>
                                        </p:tgtEl>
                                      </p:cBhvr>
                                      <p:to x="100000" y="90000"/>
                                    </p:animScale>
                                    <p:animScale>
                                      <p:cBhvr>
                                        <p:cTn id="18" dur="41" decel="50000">
                                          <p:stCondLst>
                                            <p:cond delay="417"/>
                                          </p:stCondLst>
                                        </p:cTn>
                                        <p:tgtEl>
                                          <p:spTgt spid="14"/>
                                        </p:tgtEl>
                                      </p:cBhvr>
                                      <p:to x="100000" y="100000"/>
                                    </p:animScale>
                                    <p:animScale>
                                      <p:cBhvr>
                                        <p:cTn id="19" dur="7">
                                          <p:stCondLst>
                                            <p:cond delay="452"/>
                                          </p:stCondLst>
                                        </p:cTn>
                                        <p:tgtEl>
                                          <p:spTgt spid="14"/>
                                        </p:tgtEl>
                                      </p:cBhvr>
                                      <p:to x="100000" y="95000"/>
                                    </p:animScale>
                                    <p:animScale>
                                      <p:cBhvr>
                                        <p:cTn id="20" dur="41" decel="50000">
                                          <p:stCondLst>
                                            <p:cond delay="459"/>
                                          </p:stCondLst>
                                        </p:cTn>
                                        <p:tgtEl>
                                          <p:spTgt spid="14"/>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45">
                                          <p:stCondLst>
                                            <p:cond delay="0"/>
                                          </p:stCondLst>
                                        </p:cTn>
                                        <p:tgtEl>
                                          <p:spTgt spid="15"/>
                                        </p:tgtEl>
                                      </p:cBhvr>
                                    </p:animEffect>
                                    <p:anim calcmode="lin" valueType="num">
                                      <p:cBhvr>
                                        <p:cTn id="2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29" dur="7">
                                          <p:stCondLst>
                                            <p:cond delay="162"/>
                                          </p:stCondLst>
                                        </p:cTn>
                                        <p:tgtEl>
                                          <p:spTgt spid="15"/>
                                        </p:tgtEl>
                                      </p:cBhvr>
                                      <p:to x="100000" y="60000"/>
                                    </p:animScale>
                                    <p:animScale>
                                      <p:cBhvr>
                                        <p:cTn id="30" dur="41" decel="50000">
                                          <p:stCondLst>
                                            <p:cond delay="169"/>
                                          </p:stCondLst>
                                        </p:cTn>
                                        <p:tgtEl>
                                          <p:spTgt spid="15"/>
                                        </p:tgtEl>
                                      </p:cBhvr>
                                      <p:to x="100000" y="100000"/>
                                    </p:animScale>
                                    <p:animScale>
                                      <p:cBhvr>
                                        <p:cTn id="31" dur="7">
                                          <p:stCondLst>
                                            <p:cond delay="328"/>
                                          </p:stCondLst>
                                        </p:cTn>
                                        <p:tgtEl>
                                          <p:spTgt spid="15"/>
                                        </p:tgtEl>
                                      </p:cBhvr>
                                      <p:to x="100000" y="80000"/>
                                    </p:animScale>
                                    <p:animScale>
                                      <p:cBhvr>
                                        <p:cTn id="32" dur="41" decel="50000">
                                          <p:stCondLst>
                                            <p:cond delay="335"/>
                                          </p:stCondLst>
                                        </p:cTn>
                                        <p:tgtEl>
                                          <p:spTgt spid="15"/>
                                        </p:tgtEl>
                                      </p:cBhvr>
                                      <p:to x="100000" y="100000"/>
                                    </p:animScale>
                                    <p:animScale>
                                      <p:cBhvr>
                                        <p:cTn id="33" dur="7">
                                          <p:stCondLst>
                                            <p:cond delay="410"/>
                                          </p:stCondLst>
                                        </p:cTn>
                                        <p:tgtEl>
                                          <p:spTgt spid="15"/>
                                        </p:tgtEl>
                                      </p:cBhvr>
                                      <p:to x="100000" y="90000"/>
                                    </p:animScale>
                                    <p:animScale>
                                      <p:cBhvr>
                                        <p:cTn id="34" dur="41" decel="50000">
                                          <p:stCondLst>
                                            <p:cond delay="417"/>
                                          </p:stCondLst>
                                        </p:cTn>
                                        <p:tgtEl>
                                          <p:spTgt spid="15"/>
                                        </p:tgtEl>
                                      </p:cBhvr>
                                      <p:to x="100000" y="100000"/>
                                    </p:animScale>
                                    <p:animScale>
                                      <p:cBhvr>
                                        <p:cTn id="35" dur="7">
                                          <p:stCondLst>
                                            <p:cond delay="452"/>
                                          </p:stCondLst>
                                        </p:cTn>
                                        <p:tgtEl>
                                          <p:spTgt spid="15"/>
                                        </p:tgtEl>
                                      </p:cBhvr>
                                      <p:to x="100000" y="95000"/>
                                    </p:animScale>
                                    <p:animScale>
                                      <p:cBhvr>
                                        <p:cTn id="36" dur="41" decel="50000">
                                          <p:stCondLst>
                                            <p:cond delay="459"/>
                                          </p:stCondLst>
                                        </p:cTn>
                                        <p:tgtEl>
                                          <p:spTgt spid="15"/>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145">
                                          <p:stCondLst>
                                            <p:cond delay="0"/>
                                          </p:stCondLst>
                                        </p:cTn>
                                        <p:tgtEl>
                                          <p:spTgt spid="16"/>
                                        </p:tgtEl>
                                      </p:cBhvr>
                                    </p:animEffect>
                                    <p:anim calcmode="lin" valueType="num">
                                      <p:cBhvr>
                                        <p:cTn id="40"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45" dur="7">
                                          <p:stCondLst>
                                            <p:cond delay="162"/>
                                          </p:stCondLst>
                                        </p:cTn>
                                        <p:tgtEl>
                                          <p:spTgt spid="16"/>
                                        </p:tgtEl>
                                      </p:cBhvr>
                                      <p:to x="100000" y="60000"/>
                                    </p:animScale>
                                    <p:animScale>
                                      <p:cBhvr>
                                        <p:cTn id="46" dur="41" decel="50000">
                                          <p:stCondLst>
                                            <p:cond delay="169"/>
                                          </p:stCondLst>
                                        </p:cTn>
                                        <p:tgtEl>
                                          <p:spTgt spid="16"/>
                                        </p:tgtEl>
                                      </p:cBhvr>
                                      <p:to x="100000" y="100000"/>
                                    </p:animScale>
                                    <p:animScale>
                                      <p:cBhvr>
                                        <p:cTn id="47" dur="7">
                                          <p:stCondLst>
                                            <p:cond delay="328"/>
                                          </p:stCondLst>
                                        </p:cTn>
                                        <p:tgtEl>
                                          <p:spTgt spid="16"/>
                                        </p:tgtEl>
                                      </p:cBhvr>
                                      <p:to x="100000" y="80000"/>
                                    </p:animScale>
                                    <p:animScale>
                                      <p:cBhvr>
                                        <p:cTn id="48" dur="41" decel="50000">
                                          <p:stCondLst>
                                            <p:cond delay="335"/>
                                          </p:stCondLst>
                                        </p:cTn>
                                        <p:tgtEl>
                                          <p:spTgt spid="16"/>
                                        </p:tgtEl>
                                      </p:cBhvr>
                                      <p:to x="100000" y="100000"/>
                                    </p:animScale>
                                    <p:animScale>
                                      <p:cBhvr>
                                        <p:cTn id="49" dur="7">
                                          <p:stCondLst>
                                            <p:cond delay="410"/>
                                          </p:stCondLst>
                                        </p:cTn>
                                        <p:tgtEl>
                                          <p:spTgt spid="16"/>
                                        </p:tgtEl>
                                      </p:cBhvr>
                                      <p:to x="100000" y="90000"/>
                                    </p:animScale>
                                    <p:animScale>
                                      <p:cBhvr>
                                        <p:cTn id="50" dur="41" decel="50000">
                                          <p:stCondLst>
                                            <p:cond delay="417"/>
                                          </p:stCondLst>
                                        </p:cTn>
                                        <p:tgtEl>
                                          <p:spTgt spid="16"/>
                                        </p:tgtEl>
                                      </p:cBhvr>
                                      <p:to x="100000" y="100000"/>
                                    </p:animScale>
                                    <p:animScale>
                                      <p:cBhvr>
                                        <p:cTn id="51" dur="7">
                                          <p:stCondLst>
                                            <p:cond delay="452"/>
                                          </p:stCondLst>
                                        </p:cTn>
                                        <p:tgtEl>
                                          <p:spTgt spid="16"/>
                                        </p:tgtEl>
                                      </p:cBhvr>
                                      <p:to x="100000" y="95000"/>
                                    </p:animScale>
                                    <p:animScale>
                                      <p:cBhvr>
                                        <p:cTn id="52" dur="41" decel="50000">
                                          <p:stCondLst>
                                            <p:cond delay="459"/>
                                          </p:stCondLst>
                                        </p:cTn>
                                        <p:tgtEl>
                                          <p:spTgt spid="16"/>
                                        </p:tgtEl>
                                      </p:cBhvr>
                                      <p:to x="100000" y="100000"/>
                                    </p:animScale>
                                  </p:childTnLst>
                                </p:cTn>
                              </p:par>
                              <p:par>
                                <p:cTn id="53" presetID="26" presetClass="entr" presetSubtype="0" fill="hold" nodeType="withEffect">
                                  <p:stCondLst>
                                    <p:cond delay="75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145">
                                          <p:stCondLst>
                                            <p:cond delay="0"/>
                                          </p:stCondLst>
                                        </p:cTn>
                                        <p:tgtEl>
                                          <p:spTgt spid="17"/>
                                        </p:tgtEl>
                                      </p:cBhvr>
                                    </p:animEffect>
                                    <p:anim calcmode="lin" valueType="num">
                                      <p:cBhvr>
                                        <p:cTn id="56"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61" dur="7">
                                          <p:stCondLst>
                                            <p:cond delay="162"/>
                                          </p:stCondLst>
                                        </p:cTn>
                                        <p:tgtEl>
                                          <p:spTgt spid="17"/>
                                        </p:tgtEl>
                                      </p:cBhvr>
                                      <p:to x="100000" y="60000"/>
                                    </p:animScale>
                                    <p:animScale>
                                      <p:cBhvr>
                                        <p:cTn id="62" dur="41" decel="50000">
                                          <p:stCondLst>
                                            <p:cond delay="169"/>
                                          </p:stCondLst>
                                        </p:cTn>
                                        <p:tgtEl>
                                          <p:spTgt spid="17"/>
                                        </p:tgtEl>
                                      </p:cBhvr>
                                      <p:to x="100000" y="100000"/>
                                    </p:animScale>
                                    <p:animScale>
                                      <p:cBhvr>
                                        <p:cTn id="63" dur="7">
                                          <p:stCondLst>
                                            <p:cond delay="328"/>
                                          </p:stCondLst>
                                        </p:cTn>
                                        <p:tgtEl>
                                          <p:spTgt spid="17"/>
                                        </p:tgtEl>
                                      </p:cBhvr>
                                      <p:to x="100000" y="80000"/>
                                    </p:animScale>
                                    <p:animScale>
                                      <p:cBhvr>
                                        <p:cTn id="64" dur="41" decel="50000">
                                          <p:stCondLst>
                                            <p:cond delay="335"/>
                                          </p:stCondLst>
                                        </p:cTn>
                                        <p:tgtEl>
                                          <p:spTgt spid="17"/>
                                        </p:tgtEl>
                                      </p:cBhvr>
                                      <p:to x="100000" y="100000"/>
                                    </p:animScale>
                                    <p:animScale>
                                      <p:cBhvr>
                                        <p:cTn id="65" dur="7">
                                          <p:stCondLst>
                                            <p:cond delay="410"/>
                                          </p:stCondLst>
                                        </p:cTn>
                                        <p:tgtEl>
                                          <p:spTgt spid="17"/>
                                        </p:tgtEl>
                                      </p:cBhvr>
                                      <p:to x="100000" y="90000"/>
                                    </p:animScale>
                                    <p:animScale>
                                      <p:cBhvr>
                                        <p:cTn id="66" dur="41" decel="50000">
                                          <p:stCondLst>
                                            <p:cond delay="417"/>
                                          </p:stCondLst>
                                        </p:cTn>
                                        <p:tgtEl>
                                          <p:spTgt spid="17"/>
                                        </p:tgtEl>
                                      </p:cBhvr>
                                      <p:to x="100000" y="100000"/>
                                    </p:animScale>
                                    <p:animScale>
                                      <p:cBhvr>
                                        <p:cTn id="67" dur="7">
                                          <p:stCondLst>
                                            <p:cond delay="452"/>
                                          </p:stCondLst>
                                        </p:cTn>
                                        <p:tgtEl>
                                          <p:spTgt spid="17"/>
                                        </p:tgtEl>
                                      </p:cBhvr>
                                      <p:to x="100000" y="95000"/>
                                    </p:animScale>
                                    <p:animScale>
                                      <p:cBhvr>
                                        <p:cTn id="68" dur="41" decel="50000">
                                          <p:stCondLst>
                                            <p:cond delay="459"/>
                                          </p:stCondLst>
                                        </p:cTn>
                                        <p:tgtEl>
                                          <p:spTgt spid="17"/>
                                        </p:tgtEl>
                                      </p:cBhvr>
                                      <p:to x="100000" y="100000"/>
                                    </p:animScale>
                                  </p:childTnLst>
                                </p:cTn>
                              </p:par>
                              <p:par>
                                <p:cTn id="69" presetID="26" presetClass="entr" presetSubtype="0"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145">
                                          <p:stCondLst>
                                            <p:cond delay="0"/>
                                          </p:stCondLst>
                                        </p:cTn>
                                        <p:tgtEl>
                                          <p:spTgt spid="18"/>
                                        </p:tgtEl>
                                      </p:cBhvr>
                                    </p:animEffect>
                                    <p:anim calcmode="lin" valueType="num">
                                      <p:cBhvr>
                                        <p:cTn id="72"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3"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4"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75"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76"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77" dur="7">
                                          <p:stCondLst>
                                            <p:cond delay="162"/>
                                          </p:stCondLst>
                                        </p:cTn>
                                        <p:tgtEl>
                                          <p:spTgt spid="18"/>
                                        </p:tgtEl>
                                      </p:cBhvr>
                                      <p:to x="100000" y="60000"/>
                                    </p:animScale>
                                    <p:animScale>
                                      <p:cBhvr>
                                        <p:cTn id="78" dur="41" decel="50000">
                                          <p:stCondLst>
                                            <p:cond delay="169"/>
                                          </p:stCondLst>
                                        </p:cTn>
                                        <p:tgtEl>
                                          <p:spTgt spid="18"/>
                                        </p:tgtEl>
                                      </p:cBhvr>
                                      <p:to x="100000" y="100000"/>
                                    </p:animScale>
                                    <p:animScale>
                                      <p:cBhvr>
                                        <p:cTn id="79" dur="7">
                                          <p:stCondLst>
                                            <p:cond delay="328"/>
                                          </p:stCondLst>
                                        </p:cTn>
                                        <p:tgtEl>
                                          <p:spTgt spid="18"/>
                                        </p:tgtEl>
                                      </p:cBhvr>
                                      <p:to x="100000" y="80000"/>
                                    </p:animScale>
                                    <p:animScale>
                                      <p:cBhvr>
                                        <p:cTn id="80" dur="41" decel="50000">
                                          <p:stCondLst>
                                            <p:cond delay="335"/>
                                          </p:stCondLst>
                                        </p:cTn>
                                        <p:tgtEl>
                                          <p:spTgt spid="18"/>
                                        </p:tgtEl>
                                      </p:cBhvr>
                                      <p:to x="100000" y="100000"/>
                                    </p:animScale>
                                    <p:animScale>
                                      <p:cBhvr>
                                        <p:cTn id="81" dur="7">
                                          <p:stCondLst>
                                            <p:cond delay="410"/>
                                          </p:stCondLst>
                                        </p:cTn>
                                        <p:tgtEl>
                                          <p:spTgt spid="18"/>
                                        </p:tgtEl>
                                      </p:cBhvr>
                                      <p:to x="100000" y="90000"/>
                                    </p:animScale>
                                    <p:animScale>
                                      <p:cBhvr>
                                        <p:cTn id="82" dur="41" decel="50000">
                                          <p:stCondLst>
                                            <p:cond delay="417"/>
                                          </p:stCondLst>
                                        </p:cTn>
                                        <p:tgtEl>
                                          <p:spTgt spid="18"/>
                                        </p:tgtEl>
                                      </p:cBhvr>
                                      <p:to x="100000" y="100000"/>
                                    </p:animScale>
                                    <p:animScale>
                                      <p:cBhvr>
                                        <p:cTn id="83" dur="7">
                                          <p:stCondLst>
                                            <p:cond delay="452"/>
                                          </p:stCondLst>
                                        </p:cTn>
                                        <p:tgtEl>
                                          <p:spTgt spid="18"/>
                                        </p:tgtEl>
                                      </p:cBhvr>
                                      <p:to x="100000" y="95000"/>
                                    </p:animScale>
                                    <p:animScale>
                                      <p:cBhvr>
                                        <p:cTn id="84" dur="41" decel="50000">
                                          <p:stCondLst>
                                            <p:cond delay="459"/>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Break: 5 Minutes</a:t>
            </a:r>
            <a:endParaRPr lang="en-US" b="1" dirty="0">
              <a:latin typeface="Corbel" panose="020B0503020204020204" pitchFamily="34" charset="0"/>
            </a:endParaRPr>
          </a:p>
        </p:txBody>
      </p:sp>
    </p:spTree>
    <p:extLst>
      <p:ext uri="{BB962C8B-B14F-4D97-AF65-F5344CB8AC3E}">
        <p14:creationId xmlns:p14="http://schemas.microsoft.com/office/powerpoint/2010/main" val="4006850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panose="020B0503020204020204" pitchFamily="34" charset="0"/>
              </a:rPr>
              <a:t>Activity 2.1: Browser Navigation</a:t>
            </a:r>
            <a:endParaRPr lang="en-US" b="1" dirty="0">
              <a:latin typeface="Corbel" panose="020B050302020402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orbel" panose="020B0503020204020204" pitchFamily="34" charset="0"/>
              </a:rPr>
              <a:t>Demo: </a:t>
            </a:r>
            <a:r>
              <a:rPr lang="en-US" dirty="0" smtClean="0">
                <a:latin typeface="Corbel" panose="020B0503020204020204" pitchFamily="34" charset="0"/>
              </a:rPr>
              <a:t>General navigation elements in desktop browser</a:t>
            </a:r>
          </a:p>
          <a:p>
            <a:pPr marL="0" indent="0">
              <a:buNone/>
            </a:pPr>
            <a:endParaRPr lang="en-US" b="1" dirty="0" smtClean="0">
              <a:latin typeface="Corbel" panose="020B0503020204020204" pitchFamily="34" charset="0"/>
            </a:endParaRPr>
          </a:p>
          <a:p>
            <a:pPr marL="0" indent="0">
              <a:buNone/>
            </a:pPr>
            <a:r>
              <a:rPr lang="en-US" b="1" dirty="0" smtClean="0">
                <a:latin typeface="Corbel" panose="020B0503020204020204" pitchFamily="34" charset="0"/>
              </a:rPr>
              <a:t>Group Work</a:t>
            </a:r>
          </a:p>
          <a:p>
            <a:pPr marL="0" indent="0">
              <a:buNone/>
            </a:pPr>
            <a:r>
              <a:rPr lang="en-US" dirty="0" smtClean="0">
                <a:latin typeface="Corbel" panose="020B0503020204020204" pitchFamily="34" charset="0"/>
              </a:rPr>
              <a:t>Identify the following elements in various browsers:</a:t>
            </a:r>
          </a:p>
          <a:p>
            <a:r>
              <a:rPr lang="en-US" dirty="0" smtClean="0">
                <a:latin typeface="Corbel" panose="020B0503020204020204" pitchFamily="34" charset="0"/>
              </a:rPr>
              <a:t>Tabs</a:t>
            </a:r>
          </a:p>
          <a:p>
            <a:r>
              <a:rPr lang="en-US" dirty="0" smtClean="0">
                <a:latin typeface="Corbel" panose="020B0503020204020204" pitchFamily="34" charset="0"/>
              </a:rPr>
              <a:t>Address / Search Bar</a:t>
            </a:r>
          </a:p>
          <a:p>
            <a:r>
              <a:rPr lang="en-US" dirty="0" smtClean="0">
                <a:latin typeface="Corbel" panose="020B0503020204020204" pitchFamily="34" charset="0"/>
              </a:rPr>
              <a:t>Navigation Swipe / Buttons (Forward &amp; Back)</a:t>
            </a:r>
          </a:p>
          <a:p>
            <a:r>
              <a:rPr lang="en-US" dirty="0" smtClean="0">
                <a:latin typeface="Corbel" panose="020B0503020204020204" pitchFamily="34" charset="0"/>
              </a:rPr>
              <a:t>Refresh</a:t>
            </a:r>
          </a:p>
          <a:p>
            <a:r>
              <a:rPr lang="en-US" dirty="0" smtClean="0">
                <a:latin typeface="Corbel" panose="020B0503020204020204" pitchFamily="34" charset="0"/>
              </a:rPr>
              <a:t>Scroll bars</a:t>
            </a:r>
          </a:p>
          <a:p>
            <a:r>
              <a:rPr lang="en-US" dirty="0" smtClean="0">
                <a:latin typeface="Corbel" panose="020B0503020204020204" pitchFamily="34" charset="0"/>
              </a:rPr>
              <a:t>Bookmarks</a:t>
            </a:r>
          </a:p>
          <a:p>
            <a:r>
              <a:rPr lang="en-US" dirty="0" smtClean="0">
                <a:latin typeface="Corbel" panose="020B0503020204020204" pitchFamily="34" charset="0"/>
              </a:rPr>
              <a:t>Sidebar</a:t>
            </a:r>
          </a:p>
        </p:txBody>
      </p:sp>
    </p:spTree>
    <p:extLst>
      <p:ext uri="{BB962C8B-B14F-4D97-AF65-F5344CB8AC3E}">
        <p14:creationId xmlns:p14="http://schemas.microsoft.com/office/powerpoint/2010/main" val="3999476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panose="020B0503020204020204" pitchFamily="34" charset="0"/>
              </a:rPr>
              <a:t>Activity 2.2: Browsers Across Platforms</a:t>
            </a:r>
            <a:endParaRPr lang="en-US" b="1" dirty="0">
              <a:latin typeface="Corbel" panose="020B050302020402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orbel" panose="020B0503020204020204" pitchFamily="34" charset="0"/>
              </a:rPr>
              <a:t>Demo: </a:t>
            </a:r>
            <a:r>
              <a:rPr lang="en-US" dirty="0" smtClean="0">
                <a:latin typeface="Corbel" panose="020B0503020204020204" pitchFamily="34" charset="0"/>
              </a:rPr>
              <a:t>Searching on the web</a:t>
            </a:r>
            <a:endParaRPr lang="en-US" b="1" dirty="0">
              <a:latin typeface="Corbel" panose="020B0503020204020204" pitchFamily="34" charset="0"/>
            </a:endParaRPr>
          </a:p>
          <a:p>
            <a:pPr marL="0" indent="0">
              <a:buNone/>
            </a:pPr>
            <a:endParaRPr lang="en-US" dirty="0" smtClean="0">
              <a:latin typeface="Corbel" panose="020B0503020204020204" pitchFamily="34" charset="0"/>
            </a:endParaRPr>
          </a:p>
          <a:p>
            <a:pPr marL="0" indent="0">
              <a:buNone/>
            </a:pPr>
            <a:r>
              <a:rPr lang="en-US" b="1" dirty="0" smtClean="0">
                <a:latin typeface="Corbel" panose="020B0503020204020204" pitchFamily="34" charset="0"/>
              </a:rPr>
              <a:t>Group Work:</a:t>
            </a:r>
          </a:p>
          <a:p>
            <a:pPr marL="0" indent="0">
              <a:buNone/>
            </a:pPr>
            <a:r>
              <a:rPr lang="en-US" dirty="0" smtClean="0">
                <a:latin typeface="Corbel" panose="020B0503020204020204" pitchFamily="34" charset="0"/>
              </a:rPr>
              <a:t>Open Facebook in a browser and app on your devices. Compare your search results across these platforms</a:t>
            </a:r>
          </a:p>
          <a:p>
            <a:r>
              <a:rPr lang="en-US" dirty="0" smtClean="0">
                <a:latin typeface="Corbel" panose="020B0503020204020204" pitchFamily="34" charset="0"/>
              </a:rPr>
              <a:t>What did you notice about your search results?</a:t>
            </a:r>
            <a:endParaRPr lang="en-US" dirty="0">
              <a:latin typeface="Corbel" panose="020B0503020204020204" pitchFamily="34" charset="0"/>
            </a:endParaRPr>
          </a:p>
          <a:p>
            <a:endParaRPr lang="en-US" dirty="0">
              <a:latin typeface="Corbel" panose="020B0503020204020204" pitchFamily="34" charset="0"/>
            </a:endParaRPr>
          </a:p>
        </p:txBody>
      </p:sp>
    </p:spTree>
    <p:extLst>
      <p:ext uri="{BB962C8B-B14F-4D97-AF65-F5344CB8AC3E}">
        <p14:creationId xmlns:p14="http://schemas.microsoft.com/office/powerpoint/2010/main" val="320570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669" y="345222"/>
            <a:ext cx="7974874" cy="6709529"/>
          </a:xfrm>
          <a:prstGeom prst="rect">
            <a:avLst/>
          </a:prstGeom>
        </p:spPr>
        <p:txBody>
          <a:bodyPr wrap="square">
            <a:spAutoFit/>
          </a:bodyPr>
          <a:lstStyle/>
          <a:p>
            <a:r>
              <a:rPr lang="en-US" sz="900" dirty="0" smtClean="0">
                <a:latin typeface="Corbel" panose="020B0503020204020204" pitchFamily="34" charset="0"/>
              </a:rPr>
              <a:t>These slides accompany the </a:t>
            </a:r>
            <a:r>
              <a:rPr lang="fr-FR" sz="900" i="1" dirty="0" smtClean="0">
                <a:latin typeface="Corbel" panose="020B0503020204020204" pitchFamily="34" charset="0"/>
              </a:rPr>
              <a:t>Mobile Information </a:t>
            </a:r>
            <a:r>
              <a:rPr lang="fr-FR" sz="900" i="1" dirty="0" err="1" smtClean="0">
                <a:latin typeface="Corbel" panose="020B0503020204020204" pitchFamily="34" charset="0"/>
              </a:rPr>
              <a:t>Literacy</a:t>
            </a:r>
            <a:r>
              <a:rPr lang="fr-FR" sz="900" i="1" dirty="0" smtClean="0">
                <a:latin typeface="Corbel" panose="020B0503020204020204" pitchFamily="34" charset="0"/>
              </a:rPr>
              <a:t> Curriculum:</a:t>
            </a:r>
            <a:endParaRPr lang="fr-FR" sz="900" i="1" dirty="0">
              <a:latin typeface="Corbel" panose="020B0503020204020204" pitchFamily="34" charset="0"/>
            </a:endParaRPr>
          </a:p>
          <a:p>
            <a:r>
              <a:rPr lang="fr-FR" sz="900" i="1" dirty="0">
                <a:latin typeface="Corbel" panose="020B0503020204020204" pitchFamily="34" charset="0"/>
              </a:rPr>
              <a:t>Module </a:t>
            </a:r>
            <a:r>
              <a:rPr lang="fr-FR" sz="900" i="1" dirty="0" smtClean="0">
                <a:latin typeface="Corbel" panose="020B0503020204020204" pitchFamily="34" charset="0"/>
              </a:rPr>
              <a:t>2 </a:t>
            </a:r>
            <a:r>
              <a:rPr lang="fr-FR" sz="900" i="1" dirty="0">
                <a:latin typeface="Corbel" panose="020B0503020204020204" pitchFamily="34" charset="0"/>
              </a:rPr>
              <a:t>Guide: </a:t>
            </a:r>
            <a:r>
              <a:rPr lang="fr-FR" sz="900" i="1" dirty="0" smtClean="0">
                <a:latin typeface="Corbel" panose="020B0503020204020204" pitchFamily="34" charset="0"/>
              </a:rPr>
              <a:t>A Mobile Lens on the Internet</a:t>
            </a:r>
          </a:p>
          <a:p>
            <a:endParaRPr lang="fr-FR" sz="1000" dirty="0" smtClean="0">
              <a:latin typeface="Corbel" panose="020B0503020204020204" pitchFamily="34" charset="0"/>
            </a:endParaRPr>
          </a:p>
          <a:p>
            <a:r>
              <a:rPr lang="en-US" sz="1000" b="1" dirty="0">
                <a:latin typeface="Corbel" panose="020B0503020204020204" pitchFamily="34" charset="0"/>
              </a:rPr>
              <a:t>About the Curriculum </a:t>
            </a:r>
            <a:endParaRPr lang="en-US" sz="1000" b="1" dirty="0" smtClean="0">
              <a:latin typeface="Corbel" panose="020B0503020204020204" pitchFamily="34" charset="0"/>
            </a:endParaRPr>
          </a:p>
          <a:p>
            <a:endParaRPr lang="en-US" sz="1000" dirty="0">
              <a:latin typeface="Corbel" panose="020B0503020204020204" pitchFamily="34" charset="0"/>
            </a:endParaRPr>
          </a:p>
          <a:p>
            <a:r>
              <a:rPr lang="en-US" sz="1000" dirty="0">
                <a:latin typeface="Corbel" panose="020B0503020204020204" pitchFamily="34" charset="0"/>
              </a:rPr>
              <a:t>As millions of people come online across the globe through mobile devices, mobile information literacy is vital for those who have leapfrogged from traditional media to digital devices that provide instant access to information. Mobile information literacy is necessary to help people learn how to find and evaluate the quality and credibility of information obtained online, understand how to create and share online information effectively, and participate safely and securely. Mobile information literacy is critical to help people better consume, generate, and disseminate trustworthy information through both digital and traditional media. </a:t>
            </a:r>
            <a:endParaRPr lang="en-US" sz="1000" dirty="0" smtClean="0">
              <a:latin typeface="Corbel" panose="020B0503020204020204" pitchFamily="34" charset="0"/>
            </a:endParaRPr>
          </a:p>
          <a:p>
            <a:endParaRPr lang="en-US" sz="1000" dirty="0">
              <a:latin typeface="Corbel" panose="020B0503020204020204" pitchFamily="34" charset="0"/>
            </a:endParaRPr>
          </a:p>
          <a:p>
            <a:r>
              <a:rPr lang="en-US" sz="1000" dirty="0">
                <a:latin typeface="Corbel" panose="020B0503020204020204" pitchFamily="34" charset="0"/>
              </a:rPr>
              <a:t>The curriculum focuses on critical thinking in a digital environment of smart phones, mobile phones, and tablets, filling a critical gap in digital information literacy curricula. Existing curricular models assume people learn on a personal computer (PC). While this has been the case historically, the next billion people coming online will most likely learn on a mobile device. This has huge implications for how people get online, how they access and experience the internet, how much they produce in addition to consume information, and even how they conceptualize the internet itself. For instance, research shows that in Myanmar (and many other countries) more people use Facebook than the internet. Mobile-specific practices, such as zero-rating, mean people are coming online much more frequently through a handful of “walled garden” applications without an understanding of and similar access to the broader internet. Also, some mobile applications and websites don’t offer the full functionality of their PC counterparts. The curriculum aims to address these differences and empower mobile internet users to be equal participants in the online world.</a:t>
            </a:r>
          </a:p>
          <a:p>
            <a:endParaRPr lang="en-US" sz="1000" dirty="0">
              <a:latin typeface="Corbel" panose="020B0503020204020204" pitchFamily="34" charset="0"/>
            </a:endParaRPr>
          </a:p>
          <a:p>
            <a:pPr lvl="1"/>
            <a:r>
              <a:rPr lang="en-US" sz="1000" dirty="0" smtClean="0">
                <a:latin typeface="Corbel" panose="020B0503020204020204" pitchFamily="34" charset="0"/>
              </a:rPr>
              <a:t>•	Module </a:t>
            </a:r>
            <a:r>
              <a:rPr lang="en-US" sz="1000" dirty="0">
                <a:latin typeface="Corbel" panose="020B0503020204020204" pitchFamily="34" charset="0"/>
              </a:rPr>
              <a:t>1: Introduction to </a:t>
            </a:r>
            <a:r>
              <a:rPr lang="en-US" sz="1000" dirty="0" smtClean="0">
                <a:latin typeface="Corbel" panose="020B0503020204020204" pitchFamily="34" charset="0"/>
              </a:rPr>
              <a:t>Mobile Information </a:t>
            </a:r>
            <a:r>
              <a:rPr lang="en-US" sz="1000" dirty="0">
                <a:latin typeface="Corbel" panose="020B0503020204020204" pitchFamily="34" charset="0"/>
              </a:rPr>
              <a:t>and Communication Technologies (ICTs)</a:t>
            </a:r>
          </a:p>
          <a:p>
            <a:pPr lvl="1"/>
            <a:r>
              <a:rPr lang="en-US" sz="1000" dirty="0">
                <a:latin typeface="Corbel" panose="020B0503020204020204" pitchFamily="34" charset="0"/>
              </a:rPr>
              <a:t>•	Module 2: Introduction to </a:t>
            </a:r>
            <a:r>
              <a:rPr lang="en-US" sz="1000" dirty="0" smtClean="0">
                <a:latin typeface="Corbel" panose="020B0503020204020204" pitchFamily="34" charset="0"/>
              </a:rPr>
              <a:t>the Mobile </a:t>
            </a:r>
            <a:r>
              <a:rPr lang="en-US" sz="1000" dirty="0">
                <a:latin typeface="Corbel" panose="020B0503020204020204" pitchFamily="34" charset="0"/>
              </a:rPr>
              <a:t>Internet</a:t>
            </a:r>
          </a:p>
          <a:p>
            <a:pPr lvl="1"/>
            <a:r>
              <a:rPr lang="en-US" sz="1000" dirty="0">
                <a:latin typeface="Corbel" panose="020B0503020204020204" pitchFamily="34" charset="0"/>
              </a:rPr>
              <a:t>•	Module 3: Basic Web </a:t>
            </a:r>
            <a:r>
              <a:rPr lang="en-US" sz="1000" dirty="0" smtClean="0">
                <a:latin typeface="Corbel" panose="020B0503020204020204" pitchFamily="34" charset="0"/>
              </a:rPr>
              <a:t>Searching via Mobile Devices</a:t>
            </a:r>
            <a:endParaRPr lang="en-US" sz="1000" dirty="0">
              <a:latin typeface="Corbel" panose="020B0503020204020204" pitchFamily="34" charset="0"/>
            </a:endParaRPr>
          </a:p>
          <a:p>
            <a:pPr lvl="1"/>
            <a:r>
              <a:rPr lang="en-US" sz="1000" dirty="0">
                <a:latin typeface="Corbel" panose="020B0503020204020204" pitchFamily="34" charset="0"/>
              </a:rPr>
              <a:t>•	Module 4: Working Online and Using </a:t>
            </a:r>
            <a:r>
              <a:rPr lang="en-US" sz="1000" dirty="0" smtClean="0">
                <a:latin typeface="Corbel" panose="020B0503020204020204" pitchFamily="34" charset="0"/>
              </a:rPr>
              <a:t>Information via Mobile Devices</a:t>
            </a:r>
            <a:endParaRPr lang="en-US" sz="1000" dirty="0">
              <a:latin typeface="Corbel" panose="020B0503020204020204" pitchFamily="34" charset="0"/>
            </a:endParaRPr>
          </a:p>
          <a:p>
            <a:pPr lvl="1"/>
            <a:r>
              <a:rPr lang="en-US" sz="1000" dirty="0">
                <a:latin typeface="Corbel" panose="020B0503020204020204" pitchFamily="34" charset="0"/>
              </a:rPr>
              <a:t>•	Module 5: Putting It All Together</a:t>
            </a:r>
          </a:p>
          <a:p>
            <a:pPr lvl="1"/>
            <a:r>
              <a:rPr lang="en-US" sz="1000" dirty="0">
                <a:latin typeface="Corbel" panose="020B0503020204020204" pitchFamily="34" charset="0"/>
              </a:rPr>
              <a:t>•	Module 6: Module 5 Project </a:t>
            </a:r>
            <a:r>
              <a:rPr lang="en-US" sz="1000" dirty="0" smtClean="0">
                <a:latin typeface="Corbel" panose="020B0503020204020204" pitchFamily="34" charset="0"/>
              </a:rPr>
              <a:t>Presentations</a:t>
            </a:r>
          </a:p>
          <a:p>
            <a:pPr lvl="1"/>
            <a:endParaRPr lang="en-US" sz="1000" dirty="0">
              <a:latin typeface="Corbel" panose="020B0503020204020204" pitchFamily="34" charset="0"/>
            </a:endParaRPr>
          </a:p>
          <a:p>
            <a:r>
              <a:rPr lang="fr-FR" sz="1000" dirty="0">
                <a:latin typeface="Corbel" panose="020B0503020204020204" pitchFamily="34" charset="0"/>
              </a:rPr>
              <a:t>More information about </a:t>
            </a:r>
            <a:r>
              <a:rPr lang="fr-FR" sz="1000" dirty="0" err="1">
                <a:latin typeface="Corbel" panose="020B0503020204020204" pitchFamily="34" charset="0"/>
              </a:rPr>
              <a:t>this</a:t>
            </a:r>
            <a:r>
              <a:rPr lang="fr-FR" sz="1000" dirty="0">
                <a:latin typeface="Corbel" panose="020B0503020204020204" pitchFamily="34" charset="0"/>
              </a:rPr>
              <a:t> curriculum </a:t>
            </a:r>
            <a:r>
              <a:rPr lang="fr-FR" sz="1000" dirty="0" err="1">
                <a:latin typeface="Corbel" panose="020B0503020204020204" pitchFamily="34" charset="0"/>
              </a:rPr>
              <a:t>can</a:t>
            </a:r>
            <a:r>
              <a:rPr lang="fr-FR" sz="1000" dirty="0">
                <a:latin typeface="Corbel" panose="020B0503020204020204" pitchFamily="34" charset="0"/>
              </a:rPr>
              <a:t> </a:t>
            </a:r>
            <a:r>
              <a:rPr lang="fr-FR" sz="1000" dirty="0" err="1">
                <a:latin typeface="Corbel" panose="020B0503020204020204" pitchFamily="34" charset="0"/>
              </a:rPr>
              <a:t>be</a:t>
            </a:r>
            <a:r>
              <a:rPr lang="fr-FR" sz="1000" dirty="0">
                <a:latin typeface="Corbel" panose="020B0503020204020204" pitchFamily="34" charset="0"/>
              </a:rPr>
              <a:t> </a:t>
            </a:r>
            <a:r>
              <a:rPr lang="fr-FR" sz="1000" dirty="0" err="1">
                <a:latin typeface="Corbel" panose="020B0503020204020204" pitchFamily="34" charset="0"/>
              </a:rPr>
              <a:t>found</a:t>
            </a:r>
            <a:r>
              <a:rPr lang="fr-FR" sz="1000" dirty="0">
                <a:latin typeface="Corbel" panose="020B0503020204020204" pitchFamily="34" charset="0"/>
              </a:rPr>
              <a:t> </a:t>
            </a:r>
            <a:r>
              <a:rPr lang="fr-FR" sz="1000" dirty="0" err="1">
                <a:latin typeface="Corbel" panose="020B0503020204020204" pitchFamily="34" charset="0"/>
              </a:rPr>
              <a:t>here</a:t>
            </a:r>
            <a:r>
              <a:rPr lang="fr-FR" sz="1000" dirty="0" smtClean="0">
                <a:latin typeface="Corbel" panose="020B0503020204020204" pitchFamily="34" charset="0"/>
              </a:rPr>
              <a:t>: </a:t>
            </a:r>
            <a:r>
              <a:rPr lang="en-US" sz="1000" u="sng" dirty="0">
                <a:latin typeface="Corbel" panose="020B0503020204020204" pitchFamily="34" charset="0"/>
                <a:hlinkClick r:id="rId2"/>
              </a:rPr>
              <a:t>http://tascha.uw.edu/mobile-information-literacy-curriculum</a:t>
            </a:r>
            <a:r>
              <a:rPr lang="en-US" sz="1000" dirty="0">
                <a:latin typeface="Corbel" panose="020B0503020204020204" pitchFamily="34" charset="0"/>
              </a:rPr>
              <a:t> </a:t>
            </a:r>
            <a:endParaRPr lang="fr-FR" sz="1000" dirty="0" smtClean="0">
              <a:latin typeface="Corbel" panose="020B0503020204020204" pitchFamily="34" charset="0"/>
            </a:endParaRPr>
          </a:p>
          <a:p>
            <a:endParaRPr lang="fr-FR" sz="1000" dirty="0" smtClean="0">
              <a:latin typeface="Corbel" panose="020B0503020204020204" pitchFamily="34" charset="0"/>
            </a:endParaRPr>
          </a:p>
          <a:p>
            <a:r>
              <a:rPr lang="en-US" sz="1000" dirty="0">
                <a:latin typeface="Corbel" panose="020B0503020204020204" pitchFamily="34" charset="0"/>
              </a:rPr>
              <a:t>The curriculum materials are offered here with a </a:t>
            </a:r>
            <a:r>
              <a:rPr lang="en-US" sz="1000" u="sng" dirty="0">
                <a:latin typeface="Corbel" panose="020B0503020204020204" pitchFamily="34" charset="0"/>
                <a:hlinkClick r:id="rId3"/>
              </a:rPr>
              <a:t>Creative Commons Attribution-</a:t>
            </a:r>
            <a:r>
              <a:rPr lang="en-US" sz="1000" u="sng" dirty="0" err="1">
                <a:latin typeface="Corbel" panose="020B0503020204020204" pitchFamily="34" charset="0"/>
                <a:hlinkClick r:id="rId3"/>
              </a:rPr>
              <a:t>ShareAlike</a:t>
            </a:r>
            <a:r>
              <a:rPr lang="en-US" sz="1000" u="sng" dirty="0">
                <a:latin typeface="Corbel" panose="020B0503020204020204" pitchFamily="34" charset="0"/>
                <a:hlinkClick r:id="rId3"/>
              </a:rPr>
              <a:t> 3.0 license</a:t>
            </a:r>
            <a:r>
              <a:rPr lang="en-US" sz="1000" dirty="0">
                <a:latin typeface="Corbel" panose="020B0503020204020204" pitchFamily="34" charset="0"/>
              </a:rPr>
              <a:t>, so others are free to use, adapt, and share the materials with attribution. We are also available to help organizations create customized materials based on their particular country or regional contexts and literacy training needs. </a:t>
            </a:r>
            <a:endParaRPr lang="en-US" sz="1000" dirty="0" smtClean="0">
              <a:latin typeface="Corbel" panose="020B0503020204020204" pitchFamily="34" charset="0"/>
            </a:endParaRPr>
          </a:p>
          <a:p>
            <a:endParaRPr lang="en-US" sz="1000" dirty="0">
              <a:latin typeface="Corbel" panose="020B0503020204020204" pitchFamily="34" charset="0"/>
            </a:endParaRPr>
          </a:p>
          <a:p>
            <a:r>
              <a:rPr lang="en-US" sz="1000" dirty="0">
                <a:latin typeface="Corbel" panose="020B0503020204020204" pitchFamily="34" charset="0"/>
              </a:rPr>
              <a:t>If you have questions on the curriculum or would like more information on how we can help, please email us at </a:t>
            </a:r>
            <a:r>
              <a:rPr lang="en-US" sz="1000" u="sng" dirty="0">
                <a:latin typeface="Corbel" panose="020B0503020204020204" pitchFamily="34" charset="0"/>
                <a:hlinkClick r:id="rId4"/>
              </a:rPr>
              <a:t>tascha@uw.edu</a:t>
            </a:r>
            <a:r>
              <a:rPr lang="en-US" sz="1000" dirty="0">
                <a:latin typeface="Corbel" panose="020B0503020204020204" pitchFamily="34" charset="0"/>
              </a:rPr>
              <a:t>. We also encourage individuals and organizations that use and adapt this curriculum and training to provide us with any feedback, ideas, and adapted materials. There are many ways you can do this: email </a:t>
            </a:r>
            <a:r>
              <a:rPr lang="en-US" sz="1000" u="sng" dirty="0">
                <a:latin typeface="Corbel" panose="020B0503020204020204" pitchFamily="34" charset="0"/>
                <a:hlinkClick r:id="rId4"/>
              </a:rPr>
              <a:t>tascha@uw.edu</a:t>
            </a:r>
            <a:r>
              <a:rPr lang="en-US" sz="1000" dirty="0">
                <a:latin typeface="Corbel" panose="020B0503020204020204" pitchFamily="34" charset="0"/>
              </a:rPr>
              <a:t>, leave a comment and upload materials on the main Mobile Information Literacy curriculum webpage </a:t>
            </a:r>
            <a:r>
              <a:rPr lang="en-US" sz="1000" u="sng" dirty="0">
                <a:latin typeface="Corbel" panose="020B0503020204020204" pitchFamily="34" charset="0"/>
                <a:hlinkClick r:id="rId2"/>
              </a:rPr>
              <a:t>http://</a:t>
            </a:r>
            <a:r>
              <a:rPr lang="en-US" sz="1000" u="sng" dirty="0" smtClean="0">
                <a:latin typeface="Corbel" panose="020B0503020204020204" pitchFamily="34" charset="0"/>
                <a:hlinkClick r:id="rId2"/>
              </a:rPr>
              <a:t>tascha.uw.edu/mobile-information-literacy-curriculum</a:t>
            </a:r>
            <a:r>
              <a:rPr lang="en-US" sz="1000" u="sng" dirty="0" smtClean="0">
                <a:latin typeface="Corbel" panose="020B0503020204020204" pitchFamily="34" charset="0"/>
              </a:rPr>
              <a:t>,</a:t>
            </a:r>
            <a:r>
              <a:rPr lang="en-US" sz="1000" dirty="0" smtClean="0">
                <a:latin typeface="Corbel" panose="020B0503020204020204" pitchFamily="34" charset="0"/>
              </a:rPr>
              <a:t> and/or </a:t>
            </a:r>
            <a:r>
              <a:rPr lang="en-US" sz="1000" dirty="0">
                <a:latin typeface="Corbel" panose="020B0503020204020204" pitchFamily="34" charset="0"/>
              </a:rPr>
              <a:t>participate on our Facebook page </a:t>
            </a:r>
            <a:r>
              <a:rPr lang="en-US" sz="1000" u="sng" dirty="0">
                <a:latin typeface="Corbel" panose="020B0503020204020204" pitchFamily="34" charset="0"/>
                <a:hlinkClick r:id="rId5"/>
              </a:rPr>
              <a:t>https://www.facebook.com/MobileInformationLiteracy</a:t>
            </a:r>
            <a:r>
              <a:rPr lang="en-US" sz="1000" dirty="0">
                <a:latin typeface="Corbel" panose="020B0503020204020204" pitchFamily="34" charset="0"/>
              </a:rPr>
              <a:t>. </a:t>
            </a:r>
          </a:p>
          <a:p>
            <a:endParaRPr lang="en-US" sz="1000" dirty="0" smtClean="0">
              <a:latin typeface="Corbel" panose="020B0503020204020204" pitchFamily="34" charset="0"/>
            </a:endParaRPr>
          </a:p>
          <a:p>
            <a:r>
              <a:rPr lang="en-US" sz="1000" b="1" dirty="0" smtClean="0">
                <a:latin typeface="Corbel" panose="020B0503020204020204" pitchFamily="34" charset="0"/>
              </a:rPr>
              <a:t>Recommended Citation</a:t>
            </a:r>
            <a:endParaRPr lang="en-US" sz="1000" dirty="0">
              <a:latin typeface="Corbel" panose="020B0503020204020204" pitchFamily="34" charset="0"/>
            </a:endParaRPr>
          </a:p>
          <a:p>
            <a:r>
              <a:rPr lang="en-US" sz="900" dirty="0">
                <a:latin typeface="Corbel" panose="020B0503020204020204" pitchFamily="34" charset="0"/>
              </a:rPr>
              <a:t>Day, S. (2015). </a:t>
            </a:r>
            <a:r>
              <a:rPr lang="en-US" sz="900" i="1" dirty="0" smtClean="0">
                <a:latin typeface="Corbel" panose="020B0503020204020204" pitchFamily="34" charset="0"/>
              </a:rPr>
              <a:t>Mobile Information Literacy Curriculum </a:t>
            </a:r>
            <a:r>
              <a:rPr lang="en-US" sz="900" i="1" dirty="0">
                <a:latin typeface="Corbel" panose="020B0503020204020204" pitchFamily="34" charset="0"/>
              </a:rPr>
              <a:t>Module </a:t>
            </a:r>
            <a:r>
              <a:rPr lang="en-US" sz="900" i="1" dirty="0" smtClean="0">
                <a:latin typeface="Corbel" panose="020B0503020204020204" pitchFamily="34" charset="0"/>
              </a:rPr>
              <a:t>2 </a:t>
            </a:r>
            <a:r>
              <a:rPr lang="en-US" sz="900" i="1" dirty="0">
                <a:latin typeface="Corbel" panose="020B0503020204020204" pitchFamily="34" charset="0"/>
              </a:rPr>
              <a:t>Guide</a:t>
            </a:r>
            <a:r>
              <a:rPr lang="en-US" sz="900" i="1" dirty="0" smtClean="0">
                <a:latin typeface="Corbel" panose="020B0503020204020204" pitchFamily="34" charset="0"/>
              </a:rPr>
              <a:t>: A Mobile Lens on the Internet. </a:t>
            </a:r>
            <a:r>
              <a:rPr lang="en-US" sz="900" dirty="0">
                <a:latin typeface="Corbel" panose="020B0503020204020204" pitchFamily="34" charset="0"/>
              </a:rPr>
              <a:t>Seattle: Henry M. Jackson School of International Studies &amp; the Technology &amp; Social Change Group, University of Washington Information School.</a:t>
            </a:r>
          </a:p>
        </p:txBody>
      </p:sp>
    </p:spTree>
    <p:extLst>
      <p:ext uri="{BB962C8B-B14F-4D97-AF65-F5344CB8AC3E}">
        <p14:creationId xmlns:p14="http://schemas.microsoft.com/office/powerpoint/2010/main" val="113079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panose="020B0503020204020204" pitchFamily="34" charset="0"/>
              </a:rPr>
              <a:t>Activity 2.3: Hypertext and Hyperlinks</a:t>
            </a:r>
            <a:endParaRPr lang="en-US" b="1" dirty="0">
              <a:latin typeface="Corbel" panose="020B0503020204020204" pitchFamily="34" charset="0"/>
            </a:endParaRPr>
          </a:p>
        </p:txBody>
      </p:sp>
      <p:sp>
        <p:nvSpPr>
          <p:cNvPr id="3" name="Content Placeholder 2"/>
          <p:cNvSpPr>
            <a:spLocks noGrp="1"/>
          </p:cNvSpPr>
          <p:nvPr>
            <p:ph idx="1"/>
          </p:nvPr>
        </p:nvSpPr>
        <p:spPr/>
        <p:txBody>
          <a:bodyPr/>
          <a:lstStyle/>
          <a:p>
            <a:r>
              <a:rPr lang="en-US" dirty="0">
                <a:latin typeface="Corbel" panose="020B0503020204020204" pitchFamily="34" charset="0"/>
              </a:rPr>
              <a:t>Hyperlinking </a:t>
            </a:r>
            <a:r>
              <a:rPr lang="en-US" dirty="0" smtClean="0">
                <a:latin typeface="Corbel" panose="020B0503020204020204" pitchFamily="34" charset="0"/>
              </a:rPr>
              <a:t>makes </a:t>
            </a:r>
            <a:r>
              <a:rPr lang="en-US" dirty="0">
                <a:latin typeface="Corbel" panose="020B0503020204020204" pitchFamily="34" charset="0"/>
              </a:rPr>
              <a:t>the w</a:t>
            </a:r>
            <a:r>
              <a:rPr lang="en-US" dirty="0" smtClean="0">
                <a:latin typeface="Corbel" panose="020B0503020204020204" pitchFamily="34" charset="0"/>
              </a:rPr>
              <a:t>eb </a:t>
            </a:r>
            <a:r>
              <a:rPr lang="en-US" dirty="0">
                <a:latin typeface="Corbel" panose="020B0503020204020204" pitchFamily="34" charset="0"/>
              </a:rPr>
              <a:t>a </a:t>
            </a:r>
            <a:r>
              <a:rPr lang="en-US" dirty="0" smtClean="0">
                <a:latin typeface="Corbel" panose="020B0503020204020204" pitchFamily="34" charset="0"/>
              </a:rPr>
              <a:t>very powerful system</a:t>
            </a:r>
          </a:p>
          <a:p>
            <a:r>
              <a:rPr lang="en-US" dirty="0" smtClean="0">
                <a:latin typeface="Corbel" panose="020B0503020204020204" pitchFamily="34" charset="0"/>
              </a:rPr>
              <a:t>Hyperlinks vs. Hypertext</a:t>
            </a:r>
          </a:p>
          <a:p>
            <a:endParaRPr lang="en-US" dirty="0">
              <a:latin typeface="Corbel" panose="020B0503020204020204" pitchFamily="34" charset="0"/>
            </a:endParaRPr>
          </a:p>
          <a:p>
            <a:pPr marL="0" indent="0">
              <a:buNone/>
            </a:pPr>
            <a:r>
              <a:rPr lang="en-US" b="1" dirty="0" smtClean="0">
                <a:latin typeface="Corbel" panose="020B0503020204020204" pitchFamily="34" charset="0"/>
              </a:rPr>
              <a:t>Group Work:</a:t>
            </a:r>
          </a:p>
          <a:p>
            <a:r>
              <a:rPr lang="en-US" dirty="0" smtClean="0">
                <a:latin typeface="Corbel" panose="020B0503020204020204" pitchFamily="34" charset="0"/>
              </a:rPr>
              <a:t>Open a Link Hyperlink / Hypertext</a:t>
            </a:r>
          </a:p>
          <a:p>
            <a:r>
              <a:rPr lang="en-US" dirty="0" smtClean="0">
                <a:latin typeface="Corbel" panose="020B0503020204020204" pitchFamily="34" charset="0"/>
              </a:rPr>
              <a:t>Identify Hyperlinked information using Hypertext</a:t>
            </a:r>
          </a:p>
          <a:p>
            <a:r>
              <a:rPr lang="en-US" dirty="0" smtClean="0">
                <a:latin typeface="Corbel" panose="020B0503020204020204" pitchFamily="34" charset="0"/>
              </a:rPr>
              <a:t>Share / receive Hyperlinked </a:t>
            </a:r>
            <a:r>
              <a:rPr lang="en-US" dirty="0">
                <a:latin typeface="Corbel" panose="020B0503020204020204" pitchFamily="34" charset="0"/>
              </a:rPr>
              <a:t>information using </a:t>
            </a:r>
            <a:r>
              <a:rPr lang="en-US" dirty="0" smtClean="0">
                <a:latin typeface="Corbel" panose="020B0503020204020204" pitchFamily="34" charset="0"/>
              </a:rPr>
              <a:t>Hypertext</a:t>
            </a:r>
            <a:endParaRPr lang="en-US" dirty="0">
              <a:latin typeface="Corbel" panose="020B0503020204020204" pitchFamily="34" charset="0"/>
            </a:endParaRPr>
          </a:p>
          <a:p>
            <a:endParaRPr lang="en-US" dirty="0">
              <a:latin typeface="Corbel" panose="020B0503020204020204" pitchFamily="34" charset="0"/>
            </a:endParaRPr>
          </a:p>
        </p:txBody>
      </p:sp>
    </p:spTree>
    <p:extLst>
      <p:ext uri="{BB962C8B-B14F-4D97-AF65-F5344CB8AC3E}">
        <p14:creationId xmlns:p14="http://schemas.microsoft.com/office/powerpoint/2010/main" val="4103928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Activity 2.4: Tabs and Bookmarks</a:t>
            </a:r>
            <a:endParaRPr lang="en-US" b="1" dirty="0">
              <a:latin typeface="Corbel" panose="020B050302020402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orbel" panose="020B0503020204020204" pitchFamily="34" charset="0"/>
              </a:rPr>
              <a:t>Demo: </a:t>
            </a:r>
            <a:r>
              <a:rPr lang="en-US" dirty="0" smtClean="0">
                <a:latin typeface="Corbel" panose="020B0503020204020204" pitchFamily="34" charset="0"/>
              </a:rPr>
              <a:t>Tabs and bookmarks using desktop browsers</a:t>
            </a:r>
          </a:p>
          <a:p>
            <a:pPr lvl="1"/>
            <a:r>
              <a:rPr lang="en-US" dirty="0" smtClean="0">
                <a:latin typeface="Corbel" panose="020B0503020204020204" pitchFamily="34" charset="0"/>
              </a:rPr>
              <a:t>Single</a:t>
            </a:r>
          </a:p>
          <a:p>
            <a:pPr lvl="1"/>
            <a:r>
              <a:rPr lang="en-US" dirty="0" smtClean="0">
                <a:latin typeface="Corbel" panose="020B0503020204020204" pitchFamily="34" charset="0"/>
              </a:rPr>
              <a:t>Tabbed</a:t>
            </a:r>
          </a:p>
          <a:p>
            <a:pPr lvl="1"/>
            <a:endParaRPr lang="en-US" dirty="0" smtClean="0">
              <a:latin typeface="Corbel" panose="020B0503020204020204" pitchFamily="34" charset="0"/>
            </a:endParaRPr>
          </a:p>
          <a:p>
            <a:pPr marL="0" indent="0">
              <a:buNone/>
            </a:pPr>
            <a:r>
              <a:rPr lang="en-US" b="1" dirty="0" smtClean="0">
                <a:latin typeface="Corbel" panose="020B0503020204020204" pitchFamily="34" charset="0"/>
              </a:rPr>
              <a:t>Group Work:</a:t>
            </a:r>
          </a:p>
          <a:p>
            <a:r>
              <a:rPr lang="en-US" dirty="0" smtClean="0">
                <a:latin typeface="Corbel" panose="020B0503020204020204" pitchFamily="34" charset="0"/>
              </a:rPr>
              <a:t>Save 3-5 bookmarks on your device browser</a:t>
            </a:r>
          </a:p>
          <a:p>
            <a:r>
              <a:rPr lang="en-US" dirty="0" smtClean="0">
                <a:latin typeface="Corbel" panose="020B0503020204020204" pitchFamily="34" charset="0"/>
              </a:rPr>
              <a:t>Close your browser completely</a:t>
            </a:r>
          </a:p>
          <a:p>
            <a:r>
              <a:rPr lang="en-US" dirty="0" smtClean="0">
                <a:latin typeface="Corbel" panose="020B0503020204020204" pitchFamily="34" charset="0"/>
              </a:rPr>
              <a:t>Reopen your browser and open your bookmarks</a:t>
            </a:r>
          </a:p>
          <a:p>
            <a:r>
              <a:rPr lang="en-US" dirty="0" smtClean="0">
                <a:latin typeface="Corbel" panose="020B0503020204020204" pitchFamily="34" charset="0"/>
              </a:rPr>
              <a:t>What differences do you note from the demo?</a:t>
            </a:r>
          </a:p>
        </p:txBody>
      </p:sp>
    </p:spTree>
    <p:extLst>
      <p:ext uri="{BB962C8B-B14F-4D97-AF65-F5344CB8AC3E}">
        <p14:creationId xmlns:p14="http://schemas.microsoft.com/office/powerpoint/2010/main" val="61796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panose="020B0503020204020204" pitchFamily="34" charset="0"/>
              </a:rPr>
              <a:t>Review</a:t>
            </a:r>
            <a:endParaRPr lang="en-US" dirty="0">
              <a:latin typeface="Corbel" panose="020B0503020204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a:latin typeface="Corbel" panose="020B0503020204020204" pitchFamily="34" charset="0"/>
              </a:rPr>
              <a:t>Topics Covered:</a:t>
            </a:r>
          </a:p>
          <a:p>
            <a:r>
              <a:rPr lang="en-US" dirty="0">
                <a:latin typeface="Corbel" panose="020B0503020204020204" pitchFamily="34" charset="0"/>
              </a:rPr>
              <a:t>Development and evolution of the Internet, the World Wide Web, and Web browsers</a:t>
            </a:r>
          </a:p>
          <a:p>
            <a:endParaRPr lang="en-US" dirty="0">
              <a:latin typeface="Corbel" panose="020B0503020204020204" pitchFamily="34" charset="0"/>
            </a:endParaRPr>
          </a:p>
          <a:p>
            <a:pPr marL="0" indent="0">
              <a:buNone/>
            </a:pPr>
            <a:r>
              <a:rPr lang="en-US" b="1" dirty="0" smtClean="0">
                <a:latin typeface="Corbel" panose="020B0503020204020204" pitchFamily="34" charset="0"/>
              </a:rPr>
              <a:t>Concepts Learned:</a:t>
            </a:r>
            <a:endParaRPr lang="en-US" b="1" dirty="0">
              <a:latin typeface="Corbel" panose="020B0503020204020204" pitchFamily="34" charset="0"/>
            </a:endParaRPr>
          </a:p>
          <a:p>
            <a:r>
              <a:rPr lang="en-US" dirty="0">
                <a:latin typeface="Corbel" panose="020B0503020204020204" pitchFamily="34" charset="0"/>
              </a:rPr>
              <a:t>What is the Internet?</a:t>
            </a:r>
          </a:p>
          <a:p>
            <a:r>
              <a:rPr lang="en-US" dirty="0">
                <a:latin typeface="Corbel" panose="020B0503020204020204" pitchFamily="34" charset="0"/>
              </a:rPr>
              <a:t>What is the World Wide Web?</a:t>
            </a:r>
          </a:p>
          <a:p>
            <a:r>
              <a:rPr lang="en-US" dirty="0">
                <a:latin typeface="Corbel" panose="020B0503020204020204" pitchFamily="34" charset="0"/>
              </a:rPr>
              <a:t>What is the difference between the Internet and the Web?</a:t>
            </a:r>
          </a:p>
          <a:p>
            <a:r>
              <a:rPr lang="en-US" dirty="0">
                <a:latin typeface="Corbel" panose="020B0503020204020204" pitchFamily="34" charset="0"/>
              </a:rPr>
              <a:t>How do I find information on the Internet?</a:t>
            </a:r>
          </a:p>
          <a:p>
            <a:r>
              <a:rPr lang="en-US" dirty="0">
                <a:latin typeface="Corbel" panose="020B0503020204020204" pitchFamily="34" charset="0"/>
              </a:rPr>
              <a:t>What are the advantages and disadvantages of the different ways to find information on the Web?</a:t>
            </a:r>
          </a:p>
          <a:p>
            <a:r>
              <a:rPr lang="en-US" dirty="0">
                <a:latin typeface="Corbel" panose="020B0503020204020204" pitchFamily="34" charset="0"/>
              </a:rPr>
              <a:t>How do I save and share information that I find on the Web</a:t>
            </a:r>
            <a:r>
              <a:rPr lang="en-US" dirty="0" smtClean="0">
                <a:latin typeface="Corbel" panose="020B0503020204020204" pitchFamily="34" charset="0"/>
              </a:rPr>
              <a:t>?</a:t>
            </a:r>
            <a:endParaRPr lang="en-US" dirty="0">
              <a:latin typeface="Corbel" panose="020B0503020204020204" pitchFamily="34" charset="0"/>
            </a:endParaRPr>
          </a:p>
        </p:txBody>
      </p:sp>
    </p:spTree>
    <p:extLst>
      <p:ext uri="{BB962C8B-B14F-4D97-AF65-F5344CB8AC3E}">
        <p14:creationId xmlns:p14="http://schemas.microsoft.com/office/powerpoint/2010/main" val="263863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023"/>
            <a:ext cx="7886700" cy="1325563"/>
          </a:xfrm>
        </p:spPr>
        <p:txBody>
          <a:bodyPr/>
          <a:lstStyle/>
          <a:p>
            <a:r>
              <a:rPr lang="en-US" b="1" dirty="0" smtClean="0">
                <a:latin typeface="Corbel" panose="020B0503020204020204" pitchFamily="34" charset="0"/>
              </a:rPr>
              <a:t>End of Module 2</a:t>
            </a:r>
            <a:endParaRPr lang="en-US" b="1" dirty="0">
              <a:latin typeface="Corbel" panose="020B0503020204020204" pitchFamily="34" charset="0"/>
            </a:endParaRPr>
          </a:p>
        </p:txBody>
      </p:sp>
      <p:sp>
        <p:nvSpPr>
          <p:cNvPr id="3" name="Content Placeholder 2"/>
          <p:cNvSpPr>
            <a:spLocks noGrp="1"/>
          </p:cNvSpPr>
          <p:nvPr>
            <p:ph idx="1"/>
          </p:nvPr>
        </p:nvSpPr>
        <p:spPr>
          <a:xfrm>
            <a:off x="628650" y="1815919"/>
            <a:ext cx="7886700" cy="4351338"/>
          </a:xfrm>
        </p:spPr>
        <p:txBody>
          <a:bodyPr/>
          <a:lstStyle/>
          <a:p>
            <a:pPr marL="0" indent="0" algn="ctr">
              <a:buNone/>
            </a:pPr>
            <a:r>
              <a:rPr lang="en-US" dirty="0" smtClean="0">
                <a:latin typeface="Corbel" panose="020B0503020204020204" pitchFamily="34" charset="0"/>
              </a:rPr>
              <a:t>Congratulations!!! </a:t>
            </a:r>
          </a:p>
          <a:p>
            <a:pPr marL="0" indent="0" algn="ctr">
              <a:buNone/>
            </a:pPr>
            <a:endParaRPr lang="en-US" dirty="0">
              <a:latin typeface="Corbel" panose="020B0503020204020204" pitchFamily="34" charset="0"/>
            </a:endParaRPr>
          </a:p>
          <a:p>
            <a:pPr marL="0" indent="0" algn="ctr">
              <a:buNone/>
            </a:pPr>
            <a:endParaRPr lang="en-US" dirty="0" smtClean="0">
              <a:latin typeface="Corbel" panose="020B0503020204020204" pitchFamily="34" charset="0"/>
            </a:endParaRPr>
          </a:p>
          <a:p>
            <a:pPr marL="0" indent="0" algn="ctr">
              <a:buNone/>
            </a:pPr>
            <a:r>
              <a:rPr lang="en-US" dirty="0" smtClean="0">
                <a:latin typeface="Corbel" panose="020B0503020204020204" pitchFamily="34" charset="0"/>
              </a:rPr>
              <a:t>You have completed Module 2: A Mobile Lens on the Internet	</a:t>
            </a:r>
            <a:endParaRPr lang="en-US" dirty="0">
              <a:latin typeface="Corbel" panose="020B0503020204020204" pitchFamily="34" charset="0"/>
            </a:endParaRPr>
          </a:p>
        </p:txBody>
      </p:sp>
    </p:spTree>
    <p:extLst>
      <p:ext uri="{BB962C8B-B14F-4D97-AF65-F5344CB8AC3E}">
        <p14:creationId xmlns:p14="http://schemas.microsoft.com/office/powerpoint/2010/main" val="3113081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298" y="1493133"/>
            <a:ext cx="8301446" cy="1015663"/>
          </a:xfrm>
          <a:prstGeom prst="rect">
            <a:avLst/>
          </a:prstGeom>
        </p:spPr>
        <p:txBody>
          <a:bodyPr wrap="square">
            <a:spAutoFit/>
          </a:bodyPr>
          <a:lstStyle/>
          <a:p>
            <a:pPr algn="ctr">
              <a:spcAft>
                <a:spcPts val="600"/>
              </a:spcAft>
            </a:pPr>
            <a:r>
              <a:rPr lang="en-US" sz="1200" dirty="0">
                <a:latin typeface="Corbel" panose="020B0503020204020204" pitchFamily="34" charset="0"/>
                <a:ea typeface="Calibri" panose="020F0502020204030204" pitchFamily="34" charset="0"/>
                <a:cs typeface="Times New Roman" panose="02020603050405020304" pitchFamily="18" charset="0"/>
              </a:rPr>
              <a:t>This is a product of the </a:t>
            </a:r>
            <a:r>
              <a:rPr lang="en-US" sz="1200" i="1" dirty="0">
                <a:latin typeface="Corbel" panose="020B0503020204020204" pitchFamily="34" charset="0"/>
                <a:ea typeface="Calibri" panose="020F0502020204030204" pitchFamily="34" charset="0"/>
                <a:cs typeface="Times New Roman" panose="02020603050405020304" pitchFamily="18" charset="0"/>
              </a:rPr>
              <a:t>Information Strategies for Societies in Transition</a:t>
            </a:r>
            <a:r>
              <a:rPr lang="en-US" sz="1200" dirty="0">
                <a:latin typeface="Corbel" panose="020B0503020204020204" pitchFamily="34" charset="0"/>
                <a:ea typeface="Calibri" panose="020F0502020204030204" pitchFamily="34" charset="0"/>
                <a:cs typeface="Times New Roman" panose="02020603050405020304" pitchFamily="18" charset="0"/>
              </a:rPr>
              <a:t> program. This program is supported by United States Agency for International Development (USAID), Microsoft, </a:t>
            </a:r>
            <a:r>
              <a:rPr lang="en-US" sz="1200" dirty="0" smtClean="0">
                <a:latin typeface="Corbel" panose="020B0503020204020204" pitchFamily="34" charset="0"/>
                <a:ea typeface="Calibri" panose="020F0502020204030204" pitchFamily="34" charset="0"/>
                <a:cs typeface="Times New Roman" panose="02020603050405020304" pitchFamily="18" charset="0"/>
              </a:rPr>
              <a:t>the </a:t>
            </a:r>
            <a:r>
              <a:rPr lang="en-US" sz="1200" dirty="0">
                <a:latin typeface="Corbel" panose="020B0503020204020204" pitchFamily="34" charset="0"/>
                <a:ea typeface="Calibri" panose="020F0502020204030204" pitchFamily="34" charset="0"/>
                <a:cs typeface="Times New Roman" panose="02020603050405020304" pitchFamily="18" charset="0"/>
              </a:rPr>
              <a:t>Bill &amp; Melinda Gates </a:t>
            </a:r>
            <a:r>
              <a:rPr lang="en-US" sz="1200" dirty="0" smtClean="0">
                <a:latin typeface="Corbel" panose="020B0503020204020204" pitchFamily="34" charset="0"/>
                <a:ea typeface="Calibri" panose="020F0502020204030204" pitchFamily="34" charset="0"/>
                <a:cs typeface="Times New Roman" panose="02020603050405020304" pitchFamily="18" charset="0"/>
              </a:rPr>
              <a:t>Foundation, and the Tableau Foundation. </a:t>
            </a:r>
            <a:r>
              <a:rPr lang="en-US" sz="1200" dirty="0">
                <a:latin typeface="Corbel" panose="020B0503020204020204" pitchFamily="34" charset="0"/>
                <a:ea typeface="Calibri" panose="020F0502020204030204" pitchFamily="34" charset="0"/>
                <a:cs typeface="Times New Roman" panose="02020603050405020304" pitchFamily="18" charset="0"/>
              </a:rPr>
              <a:t>The program is housed in the University of Washington's Henry M. Jackson School of International Studies and is run in collaboration with the Technology &amp; Social Change Group (TASCHA) in the University of Washington’s Information School, and two partner organizations in Myanmar: the Myanmar Book Aid Preservation Foundation (MBAPF) and Enlightened Research Myanmar (EMR).</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442" y="3389812"/>
            <a:ext cx="5909358" cy="2800252"/>
          </a:xfrm>
          <a:prstGeom prst="rect">
            <a:avLst/>
          </a:prstGeom>
        </p:spPr>
      </p:pic>
    </p:spTree>
    <p:extLst>
      <p:ext uri="{BB962C8B-B14F-4D97-AF65-F5344CB8AC3E}">
        <p14:creationId xmlns:p14="http://schemas.microsoft.com/office/powerpoint/2010/main" val="344784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Corbel" panose="020B0503020204020204" pitchFamily="34" charset="0"/>
              </a:rPr>
              <a:t>Module 2 Description</a:t>
            </a:r>
            <a:endParaRPr lang="en-US" dirty="0">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Corbel" panose="020B0503020204020204" pitchFamily="34" charset="0"/>
              </a:rPr>
              <a:t>A Mobile Lens on the Internet</a:t>
            </a:r>
            <a:endParaRPr lang="en-US" dirty="0">
              <a:latin typeface="Corbel" panose="020B0503020204020204" pitchFamily="34" charset="0"/>
            </a:endParaRPr>
          </a:p>
          <a:p>
            <a:pPr marL="0" indent="0">
              <a:buNone/>
            </a:pPr>
            <a:r>
              <a:rPr lang="en-US" dirty="0">
                <a:latin typeface="Corbel" panose="020B0503020204020204" pitchFamily="34" charset="0"/>
              </a:rPr>
              <a:t>This module covers a brief overview of the development and evolution of the internet, the World Wide Web, and browsers. By the end of this module, participants will have a basic understanding of the internet and the World Wide Web</a:t>
            </a:r>
            <a:r>
              <a:rPr lang="en-US" dirty="0" smtClean="0">
                <a:latin typeface="Corbel" panose="020B0503020204020204" pitchFamily="34" charset="0"/>
              </a:rPr>
              <a:t>.</a:t>
            </a:r>
          </a:p>
          <a:p>
            <a:pPr marL="0" indent="0">
              <a:buNone/>
            </a:pPr>
            <a:r>
              <a:rPr lang="en-US" b="1" dirty="0" smtClean="0">
                <a:latin typeface="Corbel" panose="020B0503020204020204" pitchFamily="34" charset="0"/>
              </a:rPr>
              <a:t>Prerequisites</a:t>
            </a:r>
            <a:r>
              <a:rPr lang="en-US" b="1" dirty="0">
                <a:latin typeface="Corbel" panose="020B0503020204020204" pitchFamily="34" charset="0"/>
              </a:rPr>
              <a:t>: </a:t>
            </a:r>
            <a:endParaRPr lang="en-US" b="1" dirty="0" smtClean="0">
              <a:latin typeface="Corbel" panose="020B0503020204020204" pitchFamily="34" charset="0"/>
            </a:endParaRPr>
          </a:p>
          <a:p>
            <a:pPr marL="0" indent="0">
              <a:buNone/>
            </a:pPr>
            <a:r>
              <a:rPr lang="en-US" dirty="0" smtClean="0">
                <a:latin typeface="Corbel" panose="020B0503020204020204" pitchFamily="34" charset="0"/>
              </a:rPr>
              <a:t>Module 1: Introduction to Mobile Information &amp; Communication Technologies (ICTs)</a:t>
            </a:r>
            <a:endParaRPr lang="en-US" dirty="0">
              <a:latin typeface="Corbel" panose="020B0503020204020204" pitchFamily="34" charset="0"/>
            </a:endParaRPr>
          </a:p>
        </p:txBody>
      </p:sp>
    </p:spTree>
    <p:extLst>
      <p:ext uri="{BB962C8B-B14F-4D97-AF65-F5344CB8AC3E}">
        <p14:creationId xmlns:p14="http://schemas.microsoft.com/office/powerpoint/2010/main" val="219443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Outline</a:t>
            </a:r>
            <a:endParaRPr lang="en-US" b="1" dirty="0">
              <a:latin typeface="Corbel" panose="020B0503020204020204" pitchFamily="34" charset="0"/>
            </a:endParaRPr>
          </a:p>
        </p:txBody>
      </p:sp>
      <p:sp>
        <p:nvSpPr>
          <p:cNvPr id="3" name="Content Placeholder 2"/>
          <p:cNvSpPr>
            <a:spLocks noGrp="1"/>
          </p:cNvSpPr>
          <p:nvPr>
            <p:ph idx="1"/>
          </p:nvPr>
        </p:nvSpPr>
        <p:spPr/>
        <p:txBody>
          <a:bodyPr/>
          <a:lstStyle/>
          <a:p>
            <a:r>
              <a:rPr lang="en-US" dirty="0" smtClean="0">
                <a:latin typeface="Corbel" panose="020B0503020204020204" pitchFamily="34" charset="0"/>
              </a:rPr>
              <a:t>Module </a:t>
            </a:r>
            <a:r>
              <a:rPr lang="en-US" dirty="0">
                <a:latin typeface="Corbel" panose="020B0503020204020204" pitchFamily="34" charset="0"/>
              </a:rPr>
              <a:t>overview</a:t>
            </a:r>
          </a:p>
          <a:p>
            <a:r>
              <a:rPr lang="en-US" dirty="0">
                <a:latin typeface="Corbel" panose="020B0503020204020204" pitchFamily="34" charset="0"/>
              </a:rPr>
              <a:t>Intro to the Internet</a:t>
            </a:r>
          </a:p>
          <a:p>
            <a:r>
              <a:rPr lang="en-US" dirty="0">
                <a:latin typeface="Corbel" panose="020B0503020204020204" pitchFamily="34" charset="0"/>
              </a:rPr>
              <a:t>Intro to the World Wide Web</a:t>
            </a:r>
          </a:p>
          <a:p>
            <a:r>
              <a:rPr lang="en-US" dirty="0">
                <a:latin typeface="Corbel" panose="020B0503020204020204" pitchFamily="34" charset="0"/>
              </a:rPr>
              <a:t>Web browsers</a:t>
            </a:r>
          </a:p>
          <a:p>
            <a:r>
              <a:rPr lang="en-US" dirty="0">
                <a:latin typeface="Corbel" panose="020B0503020204020204" pitchFamily="34" charset="0"/>
              </a:rPr>
              <a:t>Break</a:t>
            </a:r>
          </a:p>
          <a:p>
            <a:r>
              <a:rPr lang="en-US" dirty="0">
                <a:latin typeface="Corbel" panose="020B0503020204020204" pitchFamily="34" charset="0"/>
              </a:rPr>
              <a:t> Activity 2.1: Identifying Browser Elements &amp; Navigation</a:t>
            </a:r>
          </a:p>
          <a:p>
            <a:r>
              <a:rPr lang="en-US" dirty="0">
                <a:latin typeface="Corbel" panose="020B0503020204020204" pitchFamily="34" charset="0"/>
              </a:rPr>
              <a:t> Activity 2.2: Search the Web Across Platforms</a:t>
            </a:r>
          </a:p>
          <a:p>
            <a:r>
              <a:rPr lang="en-US" dirty="0">
                <a:latin typeface="Corbel" panose="020B0503020204020204" pitchFamily="34" charset="0"/>
              </a:rPr>
              <a:t> Activity 2.3: Hyperlinks and Hypertext</a:t>
            </a:r>
          </a:p>
          <a:p>
            <a:r>
              <a:rPr lang="en-US" dirty="0">
                <a:latin typeface="Corbel" panose="020B0503020204020204" pitchFamily="34" charset="0"/>
              </a:rPr>
              <a:t> Activity 2.4: Tabs and Bookmarks</a:t>
            </a:r>
          </a:p>
          <a:p>
            <a:pPr marL="0" indent="0">
              <a:buNone/>
            </a:pPr>
            <a:endParaRPr lang="en-US" dirty="0"/>
          </a:p>
        </p:txBody>
      </p:sp>
    </p:spTree>
    <p:extLst>
      <p:ext uri="{BB962C8B-B14F-4D97-AF65-F5344CB8AC3E}">
        <p14:creationId xmlns:p14="http://schemas.microsoft.com/office/powerpoint/2010/main" val="193255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1029"/>
            <a:ext cx="7886700" cy="1325563"/>
          </a:xfrm>
        </p:spPr>
        <p:txBody>
          <a:bodyPr>
            <a:normAutofit/>
          </a:bodyPr>
          <a:lstStyle/>
          <a:p>
            <a:r>
              <a:rPr lang="en-US" dirty="0" smtClean="0">
                <a:latin typeface="Corbel" panose="020B0503020204020204" pitchFamily="34" charset="0"/>
              </a:rPr>
              <a:t>Module 2 Overview</a:t>
            </a:r>
            <a:endParaRPr lang="en-US" sz="4000" dirty="0">
              <a:latin typeface="Corbel" panose="020B0503020204020204" pitchFamily="34" charset="0"/>
            </a:endParaRPr>
          </a:p>
        </p:txBody>
      </p:sp>
      <p:sp>
        <p:nvSpPr>
          <p:cNvPr id="3" name="Content Placeholder 2"/>
          <p:cNvSpPr>
            <a:spLocks noGrp="1"/>
          </p:cNvSpPr>
          <p:nvPr>
            <p:ph idx="1"/>
          </p:nvPr>
        </p:nvSpPr>
        <p:spPr>
          <a:xfrm>
            <a:off x="628650" y="1623151"/>
            <a:ext cx="7886700" cy="4351338"/>
          </a:xfrm>
        </p:spPr>
        <p:txBody>
          <a:bodyPr>
            <a:normAutofit fontScale="92500" lnSpcReduction="20000"/>
          </a:bodyPr>
          <a:lstStyle/>
          <a:p>
            <a:pPr marL="0" indent="0">
              <a:buNone/>
            </a:pPr>
            <a:r>
              <a:rPr lang="en-US" b="1" dirty="0" smtClean="0">
                <a:latin typeface="Corbel" panose="020B0503020204020204" pitchFamily="34" charset="0"/>
              </a:rPr>
              <a:t>Topics covered:</a:t>
            </a:r>
          </a:p>
          <a:p>
            <a:r>
              <a:rPr lang="en-US" dirty="0">
                <a:latin typeface="Corbel" panose="020B0503020204020204" pitchFamily="34" charset="0"/>
              </a:rPr>
              <a:t>Development and evolution of the internet, the World Wide Web, and web </a:t>
            </a:r>
            <a:r>
              <a:rPr lang="en-US" dirty="0" smtClean="0">
                <a:latin typeface="Corbel" panose="020B0503020204020204" pitchFamily="34" charset="0"/>
              </a:rPr>
              <a:t>browsers</a:t>
            </a:r>
          </a:p>
          <a:p>
            <a:pPr marL="0" indent="0">
              <a:buNone/>
            </a:pPr>
            <a:endParaRPr lang="en-US" dirty="0" smtClean="0">
              <a:latin typeface="Corbel" panose="020B0503020204020204" pitchFamily="34" charset="0"/>
            </a:endParaRPr>
          </a:p>
          <a:p>
            <a:pPr marL="0" indent="0">
              <a:buNone/>
            </a:pPr>
            <a:r>
              <a:rPr lang="en-US" b="1" dirty="0" smtClean="0">
                <a:latin typeface="Corbel" panose="020B0503020204020204" pitchFamily="34" charset="0"/>
              </a:rPr>
              <a:t>Questions you </a:t>
            </a:r>
            <a:r>
              <a:rPr lang="en-US" b="1" dirty="0">
                <a:latin typeface="Corbel" panose="020B0503020204020204" pitchFamily="34" charset="0"/>
              </a:rPr>
              <a:t>w</a:t>
            </a:r>
            <a:r>
              <a:rPr lang="en-US" b="1" dirty="0" smtClean="0">
                <a:latin typeface="Corbel" panose="020B0503020204020204" pitchFamily="34" charset="0"/>
              </a:rPr>
              <a:t>ill </a:t>
            </a:r>
            <a:r>
              <a:rPr lang="en-US" b="1" dirty="0">
                <a:latin typeface="Corbel" panose="020B0503020204020204" pitchFamily="34" charset="0"/>
              </a:rPr>
              <a:t>b</a:t>
            </a:r>
            <a:r>
              <a:rPr lang="en-US" b="1" dirty="0" smtClean="0">
                <a:latin typeface="Corbel" panose="020B0503020204020204" pitchFamily="34" charset="0"/>
              </a:rPr>
              <a:t>e </a:t>
            </a:r>
            <a:r>
              <a:rPr lang="en-US" b="1" dirty="0">
                <a:latin typeface="Corbel" panose="020B0503020204020204" pitchFamily="34" charset="0"/>
              </a:rPr>
              <a:t>a</a:t>
            </a:r>
            <a:r>
              <a:rPr lang="en-US" b="1" dirty="0" smtClean="0">
                <a:latin typeface="Corbel" panose="020B0503020204020204" pitchFamily="34" charset="0"/>
              </a:rPr>
              <a:t>ble to answer at the end of this module:</a:t>
            </a:r>
          </a:p>
          <a:p>
            <a:r>
              <a:rPr lang="en-US" dirty="0">
                <a:latin typeface="Corbel" panose="020B0503020204020204" pitchFamily="34" charset="0"/>
              </a:rPr>
              <a:t>What is the internet?</a:t>
            </a:r>
          </a:p>
          <a:p>
            <a:r>
              <a:rPr lang="en-US" dirty="0">
                <a:latin typeface="Corbel" panose="020B0503020204020204" pitchFamily="34" charset="0"/>
              </a:rPr>
              <a:t>What is the World Wide Web?</a:t>
            </a:r>
          </a:p>
          <a:p>
            <a:r>
              <a:rPr lang="en-US" dirty="0">
                <a:latin typeface="Corbel" panose="020B0503020204020204" pitchFamily="34" charset="0"/>
              </a:rPr>
              <a:t>What is the difference between the internet and the web?</a:t>
            </a:r>
          </a:p>
          <a:p>
            <a:r>
              <a:rPr lang="en-US" dirty="0">
                <a:latin typeface="Corbel" panose="020B0503020204020204" pitchFamily="34" charset="0"/>
              </a:rPr>
              <a:t>How do I find information on the internet?</a:t>
            </a:r>
          </a:p>
          <a:p>
            <a:r>
              <a:rPr lang="en-US" dirty="0">
                <a:latin typeface="Corbel" panose="020B0503020204020204" pitchFamily="34" charset="0"/>
              </a:rPr>
              <a:t>What are the advantages and disadvantages of the different ways to find information on the web?</a:t>
            </a:r>
          </a:p>
          <a:p>
            <a:r>
              <a:rPr lang="en-US" dirty="0">
                <a:latin typeface="Corbel" panose="020B0503020204020204" pitchFamily="34" charset="0"/>
              </a:rPr>
              <a:t>How do I save and share information that I find on the web</a:t>
            </a:r>
            <a:r>
              <a:rPr lang="en-US" dirty="0" smtClean="0">
                <a:latin typeface="Corbel" panose="020B0503020204020204" pitchFamily="34" charset="0"/>
              </a:rPr>
              <a:t>?</a:t>
            </a:r>
          </a:p>
          <a:p>
            <a:pPr marL="0" indent="0">
              <a:buNone/>
            </a:pPr>
            <a:endParaRPr lang="en-US" dirty="0">
              <a:latin typeface="Corbel" panose="020B0503020204020204" pitchFamily="34" charset="0"/>
            </a:endParaRPr>
          </a:p>
          <a:p>
            <a:pPr marL="0" indent="0">
              <a:buNone/>
            </a:pPr>
            <a:r>
              <a:rPr lang="en-US" b="1" dirty="0" smtClean="0">
                <a:latin typeface="Corbel" panose="020B0503020204020204" pitchFamily="34" charset="0"/>
              </a:rPr>
              <a:t>Duration of module:</a:t>
            </a:r>
          </a:p>
          <a:p>
            <a:pPr marL="0" indent="0">
              <a:buNone/>
            </a:pPr>
            <a:r>
              <a:rPr lang="en-US" dirty="0" smtClean="0">
                <a:latin typeface="Corbel" panose="020B0503020204020204" pitchFamily="34" charset="0"/>
              </a:rPr>
              <a:t>1 hour, 20 minutes (80 minutes)</a:t>
            </a:r>
            <a:endParaRPr lang="en-US" dirty="0">
              <a:latin typeface="Corbel" panose="020B0503020204020204" pitchFamily="34" charset="0"/>
            </a:endParaRPr>
          </a:p>
          <a:p>
            <a:endParaRPr lang="en-US" dirty="0" smtClean="0"/>
          </a:p>
          <a:p>
            <a:endParaRPr lang="en-US" dirty="0" smtClean="0"/>
          </a:p>
        </p:txBody>
      </p:sp>
    </p:spTree>
    <p:extLst>
      <p:ext uri="{BB962C8B-B14F-4D97-AF65-F5344CB8AC3E}">
        <p14:creationId xmlns:p14="http://schemas.microsoft.com/office/powerpoint/2010/main" val="115578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9"/>
            <a:ext cx="7886700" cy="1325563"/>
          </a:xfrm>
        </p:spPr>
        <p:txBody>
          <a:bodyPr/>
          <a:lstStyle/>
          <a:p>
            <a:pPr marL="114300" indent="0"/>
            <a:r>
              <a:rPr lang="en-US" sz="3600" b="1" dirty="0">
                <a:latin typeface="Corbel" panose="020B0503020204020204" pitchFamily="34" charset="0"/>
              </a:rPr>
              <a:t>What is the Internet?</a:t>
            </a:r>
          </a:p>
        </p:txBody>
      </p:sp>
      <p:sp>
        <p:nvSpPr>
          <p:cNvPr id="3" name="Content Placeholder 2"/>
          <p:cNvSpPr>
            <a:spLocks noGrp="1"/>
          </p:cNvSpPr>
          <p:nvPr>
            <p:ph idx="1"/>
          </p:nvPr>
        </p:nvSpPr>
        <p:spPr>
          <a:xfrm>
            <a:off x="457200" y="1064009"/>
            <a:ext cx="8229600" cy="5001269"/>
          </a:xfrm>
        </p:spPr>
        <p:txBody>
          <a:bodyPr tIns="0">
            <a:normAutofit/>
          </a:bodyPr>
          <a:lstStyle/>
          <a:p>
            <a:pPr marL="114300" indent="0">
              <a:lnSpc>
                <a:spcPct val="70000"/>
              </a:lnSpc>
              <a:buNone/>
            </a:pPr>
            <a:r>
              <a:rPr lang="en-US" sz="2400" spc="-60" dirty="0" smtClean="0">
                <a:latin typeface="Corbel" panose="020B0503020204020204" pitchFamily="34" charset="0"/>
              </a:rPr>
              <a:t>Network of Networks</a:t>
            </a:r>
          </a:p>
          <a:p>
            <a:pPr marL="114300" indent="0">
              <a:lnSpc>
                <a:spcPct val="70000"/>
              </a:lnSpc>
              <a:buNone/>
            </a:pPr>
            <a:r>
              <a:rPr lang="en-US" sz="2400" spc="-60" dirty="0" smtClean="0">
                <a:latin typeface="Corbel" panose="020B0503020204020204" pitchFamily="34" charset="0"/>
              </a:rPr>
              <a:t>that forms an information infrastructure</a:t>
            </a:r>
            <a:endParaRPr lang="en-US" sz="2400" spc="-60" dirty="0">
              <a:latin typeface="Corbel" panose="020B0503020204020204" pitchFamily="34" charset="0"/>
            </a:endParaRPr>
          </a:p>
        </p:txBody>
      </p:sp>
      <p:grpSp>
        <p:nvGrpSpPr>
          <p:cNvPr id="12" name="Group 11"/>
          <p:cNvGrpSpPr/>
          <p:nvPr/>
        </p:nvGrpSpPr>
        <p:grpSpPr>
          <a:xfrm>
            <a:off x="225778" y="1934472"/>
            <a:ext cx="8128000" cy="4775200"/>
            <a:chOff x="225778" y="1934472"/>
            <a:chExt cx="8128000" cy="4775200"/>
          </a:xfrm>
        </p:grpSpPr>
        <p:pic>
          <p:nvPicPr>
            <p:cNvPr id="10" name="Picture 9"/>
            <p:cNvPicPr>
              <a:picLocks noChangeAspect="1"/>
            </p:cNvPicPr>
            <p:nvPr/>
          </p:nvPicPr>
          <p:blipFill>
            <a:blip r:embed="rId3"/>
            <a:stretch>
              <a:fillRect/>
            </a:stretch>
          </p:blipFill>
          <p:spPr>
            <a:xfrm>
              <a:off x="225778" y="1934472"/>
              <a:ext cx="8128000" cy="4775200"/>
            </a:xfrm>
            <a:prstGeom prst="rect">
              <a:avLst/>
            </a:prstGeom>
          </p:spPr>
        </p:pic>
        <p:sp>
          <p:nvSpPr>
            <p:cNvPr id="11" name="TextBox 10"/>
            <p:cNvSpPr txBox="1"/>
            <p:nvPr/>
          </p:nvSpPr>
          <p:spPr>
            <a:xfrm>
              <a:off x="457200" y="6400800"/>
              <a:ext cx="7620000" cy="246221"/>
            </a:xfrm>
            <a:prstGeom prst="rect">
              <a:avLst/>
            </a:prstGeom>
            <a:noFill/>
          </p:spPr>
          <p:txBody>
            <a:bodyPr wrap="square" rtlCol="0">
              <a:spAutoFit/>
            </a:bodyPr>
            <a:lstStyle/>
            <a:p>
              <a:pPr algn="ctr"/>
              <a:r>
                <a:rPr lang="en-US" sz="1000" dirty="0" smtClean="0">
                  <a:solidFill>
                    <a:schemeClr val="bg1">
                      <a:lumMod val="65000"/>
                    </a:schemeClr>
                  </a:solidFill>
                </a:rPr>
                <a:t>Image source: http</a:t>
              </a:r>
              <a:r>
                <a:rPr lang="en-US" sz="1000" dirty="0">
                  <a:solidFill>
                    <a:schemeClr val="bg1">
                      <a:lumMod val="65000"/>
                    </a:schemeClr>
                  </a:solidFill>
                </a:rPr>
                <a:t>://tutorials.jenkov.com/html4/the-web.html</a:t>
              </a:r>
            </a:p>
          </p:txBody>
        </p:sp>
      </p:grpSp>
      <p:sp>
        <p:nvSpPr>
          <p:cNvPr id="13" name="Rectangle 12"/>
          <p:cNvSpPr/>
          <p:nvPr/>
        </p:nvSpPr>
        <p:spPr>
          <a:xfrm>
            <a:off x="3330223" y="4378207"/>
            <a:ext cx="1876777"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3" name="Straight Arrow Connector 22"/>
          <p:cNvCxnSpPr/>
          <p:nvPr/>
        </p:nvCxnSpPr>
        <p:spPr>
          <a:xfrm flipH="1" flipV="1">
            <a:off x="2685432" y="3893574"/>
            <a:ext cx="791057" cy="812029"/>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475721" y="1586463"/>
            <a:ext cx="1699095" cy="2895850"/>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925295" y="3982604"/>
            <a:ext cx="154896" cy="437245"/>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037241" y="2822946"/>
            <a:ext cx="2544659" cy="1933006"/>
          </a:xfrm>
          <a:prstGeom prst="straightConnector1">
            <a:avLst/>
          </a:prstGeom>
          <a:ln w="34925">
            <a:solidFill>
              <a:schemeClr val="tx1">
                <a:lumMod val="65000"/>
                <a:lumOff val="35000"/>
                <a:alpha val="85000"/>
              </a:schemeClr>
            </a:solidFill>
            <a:tailEnd type="triangle" w="med" len="med"/>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898682" y="2487520"/>
            <a:ext cx="1883268" cy="1634490"/>
            <a:chOff x="898682" y="2487520"/>
            <a:chExt cx="1883268" cy="1634490"/>
          </a:xfrm>
        </p:grpSpPr>
        <p:sp>
          <p:nvSpPr>
            <p:cNvPr id="7" name="TextBox 6"/>
            <p:cNvSpPr txBox="1"/>
            <p:nvPr/>
          </p:nvSpPr>
          <p:spPr>
            <a:xfrm>
              <a:off x="898682" y="2763977"/>
              <a:ext cx="825992" cy="577081"/>
            </a:xfrm>
            <a:prstGeom prst="rect">
              <a:avLst/>
            </a:prstGeom>
            <a:noFill/>
          </p:spPr>
          <p:txBody>
            <a:bodyPr wrap="none" rtlCol="0">
              <a:spAutoFit/>
            </a:bodyPr>
            <a:lstStyle/>
            <a:p>
              <a:pPr algn="ctr"/>
              <a:r>
                <a:rPr lang="en-US" dirty="0" smtClean="0">
                  <a:solidFill>
                    <a:schemeClr val="tx1">
                      <a:lumMod val="65000"/>
                      <a:lumOff val="35000"/>
                    </a:schemeClr>
                  </a:solidFill>
                </a:rPr>
                <a:t>Mail</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35" name="Picture 34"/>
            <p:cNvPicPr>
              <a:picLocks noChangeAspect="1"/>
            </p:cNvPicPr>
            <p:nvPr/>
          </p:nvPicPr>
          <p:blipFill>
            <a:blip r:embed="rId4"/>
            <a:stretch>
              <a:fillRect/>
            </a:stretch>
          </p:blipFill>
          <p:spPr>
            <a:xfrm>
              <a:off x="1724675" y="2487520"/>
              <a:ext cx="1057275" cy="1634490"/>
            </a:xfrm>
            <a:prstGeom prst="rect">
              <a:avLst/>
            </a:prstGeom>
          </p:spPr>
        </p:pic>
      </p:grpSp>
      <p:grpSp>
        <p:nvGrpSpPr>
          <p:cNvPr id="5" name="Group 4"/>
          <p:cNvGrpSpPr/>
          <p:nvPr/>
        </p:nvGrpSpPr>
        <p:grpSpPr>
          <a:xfrm>
            <a:off x="2790153" y="2278618"/>
            <a:ext cx="1812430" cy="1696944"/>
            <a:chOff x="2790153" y="2278618"/>
            <a:chExt cx="1812430" cy="1696944"/>
          </a:xfrm>
        </p:grpSpPr>
        <p:sp>
          <p:nvSpPr>
            <p:cNvPr id="17" name="TextBox 16"/>
            <p:cNvSpPr txBox="1"/>
            <p:nvPr/>
          </p:nvSpPr>
          <p:spPr>
            <a:xfrm>
              <a:off x="2790153" y="2278618"/>
              <a:ext cx="82599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FTP</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25" name="Picture 24"/>
            <p:cNvPicPr>
              <a:picLocks noChangeAspect="1"/>
            </p:cNvPicPr>
            <p:nvPr/>
          </p:nvPicPr>
          <p:blipFill>
            <a:blip r:embed="rId4"/>
            <a:stretch>
              <a:fillRect/>
            </a:stretch>
          </p:blipFill>
          <p:spPr>
            <a:xfrm>
              <a:off x="3545308" y="2341072"/>
              <a:ext cx="1057275" cy="1634490"/>
            </a:xfrm>
            <a:prstGeom prst="rect">
              <a:avLst/>
            </a:prstGeom>
          </p:spPr>
        </p:pic>
      </p:grpSp>
      <p:grpSp>
        <p:nvGrpSpPr>
          <p:cNvPr id="22" name="Group 21"/>
          <p:cNvGrpSpPr/>
          <p:nvPr/>
        </p:nvGrpSpPr>
        <p:grpSpPr>
          <a:xfrm>
            <a:off x="6297362" y="533400"/>
            <a:ext cx="2386368" cy="1634490"/>
            <a:chOff x="6297362" y="533400"/>
            <a:chExt cx="2386368" cy="1634490"/>
          </a:xfrm>
        </p:grpSpPr>
        <p:sp>
          <p:nvSpPr>
            <p:cNvPr id="18" name="TextBox 17"/>
            <p:cNvSpPr txBox="1"/>
            <p:nvPr/>
          </p:nvSpPr>
          <p:spPr>
            <a:xfrm>
              <a:off x="7382998" y="570028"/>
              <a:ext cx="130073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Multimedia</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27" name="Picture 26"/>
            <p:cNvPicPr>
              <a:picLocks noChangeAspect="1"/>
            </p:cNvPicPr>
            <p:nvPr/>
          </p:nvPicPr>
          <p:blipFill>
            <a:blip r:embed="rId4"/>
            <a:stretch>
              <a:fillRect/>
            </a:stretch>
          </p:blipFill>
          <p:spPr>
            <a:xfrm>
              <a:off x="6297362" y="533400"/>
              <a:ext cx="1057275" cy="1634490"/>
            </a:xfrm>
            <a:prstGeom prst="rect">
              <a:avLst/>
            </a:prstGeom>
          </p:spPr>
        </p:pic>
      </p:grpSp>
      <p:grpSp>
        <p:nvGrpSpPr>
          <p:cNvPr id="29" name="Group 28"/>
          <p:cNvGrpSpPr/>
          <p:nvPr/>
        </p:nvGrpSpPr>
        <p:grpSpPr>
          <a:xfrm>
            <a:off x="7620015" y="1432920"/>
            <a:ext cx="1365482" cy="2027970"/>
            <a:chOff x="7620015" y="1432920"/>
            <a:chExt cx="1365482" cy="2027970"/>
          </a:xfrm>
        </p:grpSpPr>
        <p:sp>
          <p:nvSpPr>
            <p:cNvPr id="19" name="TextBox 18"/>
            <p:cNvSpPr txBox="1"/>
            <p:nvPr/>
          </p:nvSpPr>
          <p:spPr>
            <a:xfrm>
              <a:off x="8159505" y="2966909"/>
              <a:ext cx="825992" cy="493981"/>
            </a:xfrm>
            <a:prstGeom prst="rect">
              <a:avLst/>
            </a:prstGeom>
            <a:noFill/>
          </p:spPr>
          <p:txBody>
            <a:bodyPr wrap="none" rtlCol="0">
              <a:spAutoFit/>
            </a:bodyPr>
            <a:lstStyle/>
            <a:p>
              <a:pPr algn="ctr">
                <a:lnSpc>
                  <a:spcPct val="70000"/>
                </a:lnSpc>
              </a:pPr>
              <a:r>
                <a:rPr lang="en-US" dirty="0" smtClean="0">
                  <a:solidFill>
                    <a:schemeClr val="tx1">
                      <a:lumMod val="65000"/>
                      <a:lumOff val="35000"/>
                    </a:schemeClr>
                  </a:solidFill>
                </a:rPr>
                <a:t>RTC</a:t>
              </a:r>
            </a:p>
            <a:p>
              <a:pPr algn="ctr">
                <a:lnSpc>
                  <a:spcPct val="70000"/>
                </a:lnSpc>
              </a:pPr>
              <a:r>
                <a:rPr lang="en-US" dirty="0" smtClean="0">
                  <a:solidFill>
                    <a:schemeClr val="tx1">
                      <a:lumMod val="65000"/>
                      <a:lumOff val="35000"/>
                    </a:schemeClr>
                  </a:solidFill>
                </a:rPr>
                <a:t>server</a:t>
              </a:r>
              <a:endParaRPr lang="en-US" dirty="0">
                <a:solidFill>
                  <a:schemeClr val="tx1">
                    <a:lumMod val="65000"/>
                    <a:lumOff val="35000"/>
                  </a:schemeClr>
                </a:solidFill>
              </a:endParaRPr>
            </a:p>
          </p:txBody>
        </p:sp>
        <p:pic>
          <p:nvPicPr>
            <p:cNvPr id="28" name="Picture 27"/>
            <p:cNvPicPr>
              <a:picLocks noChangeAspect="1"/>
            </p:cNvPicPr>
            <p:nvPr/>
          </p:nvPicPr>
          <p:blipFill>
            <a:blip r:embed="rId4"/>
            <a:stretch>
              <a:fillRect/>
            </a:stretch>
          </p:blipFill>
          <p:spPr>
            <a:xfrm>
              <a:off x="7620015" y="1432920"/>
              <a:ext cx="1057275" cy="1634490"/>
            </a:xfrm>
            <a:prstGeom prst="rect">
              <a:avLst/>
            </a:prstGeom>
          </p:spPr>
        </p:pic>
      </p:grpSp>
    </p:spTree>
    <p:extLst>
      <p:ext uri="{BB962C8B-B14F-4D97-AF65-F5344CB8AC3E}">
        <p14:creationId xmlns:p14="http://schemas.microsoft.com/office/powerpoint/2010/main" val="407086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set>
                                      <p:cBhvr>
                                        <p:cTn id="12" dur="455" fill="hold">
                                          <p:stCondLst>
                                            <p:cond delay="0"/>
                                          </p:stCondLst>
                                        </p:cTn>
                                        <p:tgtEl>
                                          <p:spTgt spid="13"/>
                                        </p:tgtEl>
                                        <p:attrNameLst>
                                          <p:attrName>style.rotation</p:attrName>
                                        </p:attrNameLst>
                                      </p:cBhvr>
                                      <p:to>
                                        <p:strVal val="-45.0"/>
                                      </p:to>
                                    </p:set>
                                    <p:anim calcmode="lin" valueType="num">
                                      <p:cBhvr>
                                        <p:cTn id="13"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dissolve">
                                      <p:cBhvr>
                                        <p:cTn id="54" dur="500"/>
                                        <p:tgtEl>
                                          <p:spTgt spid="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Effect transition="in" filter="dissolve">
                                      <p:cBhvr>
                                        <p:cTn id="5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09600" y="533400"/>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solidFill>
                  <a:schemeClr val="tx1"/>
                </a:solidFill>
                <a:latin typeface="Corbel" panose="020B0503020204020204" pitchFamily="34" charset="0"/>
              </a:rPr>
              <a:t>The Internet </a:t>
            </a:r>
            <a:r>
              <a:rPr lang="en-US" dirty="0" smtClean="0">
                <a:solidFill>
                  <a:schemeClr val="bg1"/>
                </a:solidFill>
              </a:rPr>
              <a:t>is a Network of Networks</a:t>
            </a:r>
            <a:br>
              <a:rPr lang="en-US" dirty="0" smtClean="0">
                <a:solidFill>
                  <a:schemeClr val="bg1"/>
                </a:solidFill>
              </a:rPr>
            </a:br>
            <a:endParaRPr lang="en-US" dirty="0">
              <a:solidFill>
                <a:schemeClr val="bg1"/>
              </a:solidFill>
            </a:endParaRPr>
          </a:p>
        </p:txBody>
      </p:sp>
      <p:pic>
        <p:nvPicPr>
          <p:cNvPr id="8" name="Picture 7"/>
          <p:cNvPicPr>
            <a:picLocks noChangeAspect="1"/>
          </p:cNvPicPr>
          <p:nvPr/>
        </p:nvPicPr>
        <p:blipFill>
          <a:blip r:embed="rId3"/>
          <a:stretch>
            <a:fillRect/>
          </a:stretch>
        </p:blipFill>
        <p:spPr>
          <a:xfrm>
            <a:off x="2071688" y="1676400"/>
            <a:ext cx="5000625" cy="4800600"/>
          </a:xfrm>
          <a:prstGeom prst="rect">
            <a:avLst/>
          </a:prstGeom>
        </p:spPr>
      </p:pic>
      <p:sp>
        <p:nvSpPr>
          <p:cNvPr id="12" name="Title 1"/>
          <p:cNvSpPr txBox="1">
            <a:spLocks/>
          </p:cNvSpPr>
          <p:nvPr/>
        </p:nvSpPr>
        <p:spPr>
          <a:xfrm>
            <a:off x="609600" y="1011079"/>
            <a:ext cx="8229600" cy="990600"/>
          </a:xfrm>
          <a:prstGeom prst="rect">
            <a:avLst/>
          </a:prstGeom>
        </p:spPr>
        <p:txBody>
          <a:bodyPr vert="horz" lIns="91440" tIns="45720" rIns="91440" bIns="45720" rtlCol="0" anchor="ctr">
            <a:normAutofit fontScale="6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smtClean="0"/>
          </a:p>
          <a:p>
            <a:r>
              <a:rPr lang="en-US" dirty="0" smtClean="0">
                <a:latin typeface="Corbel" panose="020B0503020204020204" pitchFamily="34" charset="0"/>
              </a:rPr>
              <a:t>The internet is a Network of Networks that forms an information infrastructure</a:t>
            </a:r>
            <a:endParaRPr lang="en-US" dirty="0">
              <a:latin typeface="Corbel" panose="020B0503020204020204" pitchFamily="34" charset="0"/>
            </a:endParaRPr>
          </a:p>
        </p:txBody>
      </p:sp>
      <p:sp>
        <p:nvSpPr>
          <p:cNvPr id="7" name="TextBox 6"/>
          <p:cNvSpPr txBox="1"/>
          <p:nvPr/>
        </p:nvSpPr>
        <p:spPr>
          <a:xfrm>
            <a:off x="457200" y="6400800"/>
            <a:ext cx="7620000" cy="246221"/>
          </a:xfrm>
          <a:prstGeom prst="rect">
            <a:avLst/>
          </a:prstGeom>
          <a:noFill/>
        </p:spPr>
        <p:txBody>
          <a:bodyPr wrap="square" rtlCol="0">
            <a:spAutoFit/>
          </a:bodyPr>
          <a:lstStyle/>
          <a:p>
            <a:pPr algn="ctr"/>
            <a:r>
              <a:rPr lang="en-US" sz="1000" dirty="0" smtClean="0">
                <a:solidFill>
                  <a:schemeClr val="bg1">
                    <a:lumMod val="65000"/>
                  </a:schemeClr>
                </a:solidFill>
              </a:rPr>
              <a:t>Image source: Clip </a:t>
            </a:r>
            <a:r>
              <a:rPr lang="en-US" sz="1000" dirty="0">
                <a:solidFill>
                  <a:schemeClr val="bg1">
                    <a:lumMod val="65000"/>
                  </a:schemeClr>
                </a:solidFill>
              </a:rPr>
              <a:t>Art Panda (http://</a:t>
            </a:r>
            <a:r>
              <a:rPr lang="en-US" sz="1000" dirty="0" smtClean="0">
                <a:solidFill>
                  <a:schemeClr val="bg1">
                    <a:lumMod val="65000"/>
                  </a:schemeClr>
                </a:solidFill>
              </a:rPr>
              <a:t>www.clipartpanda.com/clipart_images/internet-scheme-3412815) </a:t>
            </a:r>
            <a:endParaRPr lang="en-US" sz="1000" dirty="0">
              <a:solidFill>
                <a:schemeClr val="bg1">
                  <a:lumMod val="65000"/>
                </a:schemeClr>
              </a:solidFill>
            </a:endParaRPr>
          </a:p>
        </p:txBody>
      </p:sp>
    </p:spTree>
    <p:extLst>
      <p:ext uri="{BB962C8B-B14F-4D97-AF65-F5344CB8AC3E}">
        <p14:creationId xmlns:p14="http://schemas.microsoft.com/office/powerpoint/2010/main" val="33847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How are Networks Connected?</a:t>
            </a:r>
            <a:endParaRPr lang="en-US" b="1" dirty="0">
              <a:latin typeface="Corbel" panose="020B0503020204020204" pitchFamily="34" charset="0"/>
            </a:endParaRPr>
          </a:p>
        </p:txBody>
      </p:sp>
      <p:cxnSp>
        <p:nvCxnSpPr>
          <p:cNvPr id="26" name="Straight Connector 25"/>
          <p:cNvCxnSpPr/>
          <p:nvPr/>
        </p:nvCxnSpPr>
        <p:spPr>
          <a:xfrm>
            <a:off x="4531540" y="4647536"/>
            <a:ext cx="0" cy="10410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466060" y="5688631"/>
            <a:ext cx="4195416"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2067740" y="1822848"/>
            <a:ext cx="4927600" cy="4434840"/>
          </a:xfrm>
          <a:prstGeom prst="rect">
            <a:avLst/>
          </a:prstGeom>
        </p:spPr>
      </p:pic>
      <p:sp>
        <p:nvSpPr>
          <p:cNvPr id="16" name="TextBox 15"/>
          <p:cNvSpPr txBox="1"/>
          <p:nvPr/>
        </p:nvSpPr>
        <p:spPr>
          <a:xfrm>
            <a:off x="457200" y="6400800"/>
            <a:ext cx="7620000" cy="246221"/>
          </a:xfrm>
          <a:prstGeom prst="rect">
            <a:avLst/>
          </a:prstGeom>
          <a:noFill/>
        </p:spPr>
        <p:txBody>
          <a:bodyPr wrap="square" rtlCol="0">
            <a:spAutoFit/>
          </a:bodyPr>
          <a:lstStyle/>
          <a:p>
            <a:pPr algn="ctr"/>
            <a:r>
              <a:rPr lang="en-US" sz="1000" dirty="0" smtClean="0">
                <a:solidFill>
                  <a:schemeClr val="bg1">
                    <a:lumMod val="65000"/>
                  </a:schemeClr>
                </a:solidFill>
              </a:rPr>
              <a:t>Image source: Clip </a:t>
            </a:r>
            <a:r>
              <a:rPr lang="en-US" sz="1000" dirty="0">
                <a:solidFill>
                  <a:schemeClr val="bg1">
                    <a:lumMod val="65000"/>
                  </a:schemeClr>
                </a:solidFill>
              </a:rPr>
              <a:t>Art Panda (http://www.clipartpanda.com/clipart_images/classroom-clipart-3410911) </a:t>
            </a:r>
          </a:p>
        </p:txBody>
      </p:sp>
    </p:spTree>
    <p:extLst>
      <p:ext uri="{BB962C8B-B14F-4D97-AF65-F5344CB8AC3E}">
        <p14:creationId xmlns:p14="http://schemas.microsoft.com/office/powerpoint/2010/main" val="33807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9" presetClass="exit" presetSubtype="0" fill="hold" nodeType="withEffect">
                                  <p:stCondLst>
                                    <p:cond delay="0"/>
                                  </p:stCondLst>
                                  <p:childTnLst>
                                    <p:animEffect transition="out" filter="dissolv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098"/>
            <a:ext cx="7886700" cy="1325563"/>
          </a:xfrm>
        </p:spPr>
        <p:txBody>
          <a:bodyPr/>
          <a:lstStyle/>
          <a:p>
            <a:r>
              <a:rPr lang="en-US" sz="3600" b="1" dirty="0" smtClean="0">
                <a:latin typeface="Corbel" panose="020B0503020204020204" pitchFamily="34" charset="0"/>
              </a:rPr>
              <a:t>Undersea Cable Network</a:t>
            </a:r>
            <a:endParaRPr lang="en-US" sz="2800" b="1" dirty="0">
              <a:latin typeface="Corbel" panose="020B0503020204020204" pitchFamily="34" charset="0"/>
            </a:endParaRPr>
          </a:p>
        </p:txBody>
      </p:sp>
      <p:pic>
        <p:nvPicPr>
          <p:cNvPr id="6" name="Content Placeholder 5"/>
          <p:cNvPicPr>
            <a:picLocks noGrp="1" noChangeAspect="1"/>
          </p:cNvPicPr>
          <p:nvPr>
            <p:ph idx="1"/>
          </p:nvPr>
        </p:nvPicPr>
        <p:blipFill>
          <a:blip r:embed="rId3"/>
          <a:stretch>
            <a:fillRect/>
          </a:stretch>
        </p:blipFill>
        <p:spPr>
          <a:xfrm>
            <a:off x="628650" y="1832452"/>
            <a:ext cx="7886700" cy="4337684"/>
          </a:xfrm>
        </p:spPr>
      </p:pic>
      <p:pic>
        <p:nvPicPr>
          <p:cNvPr id="10" name="Picture 9"/>
          <p:cNvPicPr>
            <a:picLocks noChangeAspect="1"/>
          </p:cNvPicPr>
          <p:nvPr/>
        </p:nvPicPr>
        <p:blipFill>
          <a:blip r:embed="rId4"/>
          <a:stretch>
            <a:fillRect/>
          </a:stretch>
        </p:blipFill>
        <p:spPr>
          <a:xfrm>
            <a:off x="2431211" y="2570122"/>
            <a:ext cx="4088122" cy="4143940"/>
          </a:xfrm>
          <a:prstGeom prst="rect">
            <a:avLst/>
          </a:prstGeom>
        </p:spPr>
      </p:pic>
      <p:sp>
        <p:nvSpPr>
          <p:cNvPr id="3" name="TextBox 2"/>
          <p:cNvSpPr txBox="1"/>
          <p:nvPr/>
        </p:nvSpPr>
        <p:spPr>
          <a:xfrm>
            <a:off x="467329" y="1134769"/>
            <a:ext cx="8229600" cy="954107"/>
          </a:xfrm>
          <a:prstGeom prst="rect">
            <a:avLst/>
          </a:prstGeom>
          <a:noFill/>
        </p:spPr>
        <p:txBody>
          <a:bodyPr wrap="square" rtlCol="0">
            <a:spAutoFit/>
          </a:bodyPr>
          <a:lstStyle/>
          <a:p>
            <a:pPr algn="ctr"/>
            <a:r>
              <a:rPr lang="en-US" sz="2800" dirty="0" smtClean="0">
                <a:latin typeface="Corbel" panose="020B0503020204020204" pitchFamily="34" charset="0"/>
              </a:rPr>
              <a:t>Allows</a:t>
            </a:r>
            <a:r>
              <a:rPr lang="en-US" sz="2800" dirty="0" smtClean="0"/>
              <a:t> for global exchange of information on the International Network</a:t>
            </a:r>
            <a:endParaRPr lang="en-US" sz="2800" dirty="0"/>
          </a:p>
        </p:txBody>
      </p:sp>
      <p:sp>
        <p:nvSpPr>
          <p:cNvPr id="9" name="TextBox 8"/>
          <p:cNvSpPr txBox="1"/>
          <p:nvPr/>
        </p:nvSpPr>
        <p:spPr>
          <a:xfrm>
            <a:off x="2912533" y="1835866"/>
            <a:ext cx="1507067" cy="523220"/>
          </a:xfrm>
          <a:prstGeom prst="rect">
            <a:avLst/>
          </a:prstGeom>
          <a:noFill/>
        </p:spPr>
        <p:txBody>
          <a:bodyPr wrap="square" rtlCol="0">
            <a:spAutoFit/>
          </a:bodyPr>
          <a:lstStyle/>
          <a:p>
            <a:r>
              <a:rPr lang="en-US" sz="2800" dirty="0" smtClean="0">
                <a:solidFill>
                  <a:srgbClr val="FF0000"/>
                </a:solidFill>
                <a:latin typeface="Corbel" panose="020B0503020204020204" pitchFamily="34" charset="0"/>
              </a:rPr>
              <a:t>Inter</a:t>
            </a:r>
            <a:endParaRPr lang="en-US" sz="2800" dirty="0">
              <a:solidFill>
                <a:srgbClr val="FF0000"/>
              </a:solidFill>
              <a:latin typeface="Corbel" panose="020B0503020204020204" pitchFamily="34" charset="0"/>
            </a:endParaRPr>
          </a:p>
        </p:txBody>
      </p:sp>
      <p:sp>
        <p:nvSpPr>
          <p:cNvPr id="11" name="TextBox 10"/>
          <p:cNvSpPr txBox="1"/>
          <p:nvPr/>
        </p:nvSpPr>
        <p:spPr>
          <a:xfrm>
            <a:off x="4859828" y="1851177"/>
            <a:ext cx="1507067" cy="523220"/>
          </a:xfrm>
          <a:prstGeom prst="rect">
            <a:avLst/>
          </a:prstGeom>
          <a:noFill/>
        </p:spPr>
        <p:txBody>
          <a:bodyPr wrap="square" rtlCol="0">
            <a:spAutoFit/>
          </a:bodyPr>
          <a:lstStyle/>
          <a:p>
            <a:r>
              <a:rPr lang="en-US" sz="2800" dirty="0" smtClean="0">
                <a:solidFill>
                  <a:srgbClr val="FF0000"/>
                </a:solidFill>
              </a:rPr>
              <a:t>Net</a:t>
            </a:r>
            <a:endParaRPr lang="en-US" sz="2800" dirty="0">
              <a:solidFill>
                <a:srgbClr val="FF0000"/>
              </a:solidFill>
            </a:endParaRPr>
          </a:p>
        </p:txBody>
      </p:sp>
      <p:sp>
        <p:nvSpPr>
          <p:cNvPr id="12" name="TextBox 11"/>
          <p:cNvSpPr txBox="1"/>
          <p:nvPr/>
        </p:nvSpPr>
        <p:spPr>
          <a:xfrm>
            <a:off x="609600" y="6553200"/>
            <a:ext cx="7620000" cy="246221"/>
          </a:xfrm>
          <a:prstGeom prst="rect">
            <a:avLst/>
          </a:prstGeom>
          <a:noFill/>
        </p:spPr>
        <p:txBody>
          <a:bodyPr wrap="square" rtlCol="0">
            <a:spAutoFit/>
          </a:bodyPr>
          <a:lstStyle/>
          <a:p>
            <a:pPr algn="ctr"/>
            <a:r>
              <a:rPr lang="en-US" sz="1000" dirty="0" smtClean="0">
                <a:solidFill>
                  <a:schemeClr val="bg1">
                    <a:lumMod val="65000"/>
                  </a:schemeClr>
                </a:solidFill>
              </a:rPr>
              <a:t>Image source: New Scientist (</a:t>
            </a:r>
            <a:r>
              <a:rPr lang="en-US" sz="1000" dirty="0"/>
              <a:t>http://</a:t>
            </a:r>
            <a:r>
              <a:rPr lang="en-US" sz="1000" dirty="0" smtClean="0"/>
              <a:t>www.newscientist.com/data/images/ns/cms/mg20227062.200/mg20227062.200-7_3000.jpg</a:t>
            </a:r>
            <a:r>
              <a:rPr lang="en-US" sz="1000" dirty="0">
                <a:solidFill>
                  <a:schemeClr val="bg1">
                    <a:lumMod val="65000"/>
                  </a:schemeClr>
                </a:solidFill>
              </a:rPr>
              <a:t>)</a:t>
            </a:r>
            <a:endParaRPr lang="en-US" sz="1000" dirty="0"/>
          </a:p>
        </p:txBody>
      </p:sp>
    </p:spTree>
    <p:extLst>
      <p:ext uri="{BB962C8B-B14F-4D97-AF65-F5344CB8AC3E}">
        <p14:creationId xmlns:p14="http://schemas.microsoft.com/office/powerpoint/2010/main" val="154158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strVal val="ppt_w*0.70"/>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49"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par>
                          <p:cTn id="20" fill="hold">
                            <p:stCondLst>
                              <p:cond delay="1500"/>
                            </p:stCondLst>
                            <p:childTnLst>
                              <p:par>
                                <p:cTn id="21" presetID="10" presetClass="entr" presetSubtype="0" fill="hold" nodeType="afterEffect">
                                  <p:stCondLst>
                                    <p:cond delay="1000"/>
                                  </p:stCondLst>
                                  <p:iterate type="lt">
                                    <p:tmPct val="0"/>
                                  </p:iterate>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nodeType="withEffect">
                                  <p:stCondLst>
                                    <p:cond delay="1000"/>
                                  </p:stCondLst>
                                  <p:iterate type="lt">
                                    <p:tmPct val="0"/>
                                  </p:iterate>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000"/>
                            </p:stCondLst>
                            <p:childTnLst>
                              <p:par>
                                <p:cTn id="28" presetID="42" presetClass="path" presetSubtype="0" accel="50000" decel="50000" fill="hold" grpId="0" nodeType="afterEffect">
                                  <p:stCondLst>
                                    <p:cond delay="2000"/>
                                  </p:stCondLst>
                                  <p:iterate type="lt">
                                    <p:tmPct val="0"/>
                                  </p:iterate>
                                  <p:childTnLst>
                                    <p:animMotion origin="layout" path="M 8.33333E-7 1.11111E-6 L 0.10139 0.3169 " pathEditMode="relative" rAng="0" ptsTypes="AA">
                                      <p:cBhvr>
                                        <p:cTn id="29" dur="1000" fill="hold"/>
                                        <p:tgtEl>
                                          <p:spTgt spid="9">
                                            <p:txEl>
                                              <p:pRg st="0" end="0"/>
                                            </p:txEl>
                                          </p:spTgt>
                                        </p:tgtEl>
                                        <p:attrNameLst>
                                          <p:attrName>ppt_x</p:attrName>
                                          <p:attrName>ppt_y</p:attrName>
                                        </p:attrNameLst>
                                      </p:cBhvr>
                                      <p:rCtr x="5069" y="15833"/>
                                    </p:animMotion>
                                  </p:childTnLst>
                                </p:cTn>
                              </p:par>
                              <p:par>
                                <p:cTn id="30" presetID="42" presetClass="path" presetSubtype="0" accel="50000" decel="50000" fill="hold" grpId="0" nodeType="withEffect">
                                  <p:stCondLst>
                                    <p:cond delay="2000"/>
                                  </p:stCondLst>
                                  <p:iterate type="lt">
                                    <p:tmPct val="0"/>
                                  </p:iterate>
                                  <p:childTnLst>
                                    <p:animMotion origin="layout" path="M -1.38889E-6 1.11111E-6 L -0.04097 0.31713 " pathEditMode="relative" rAng="0" ptsTypes="AA">
                                      <p:cBhvr>
                                        <p:cTn id="31" dur="1000" fill="hold"/>
                                        <p:tgtEl>
                                          <p:spTgt spid="11">
                                            <p:txEl>
                                              <p:pRg st="0" end="0"/>
                                            </p:txEl>
                                          </p:spTgt>
                                        </p:tgtEl>
                                        <p:attrNameLst>
                                          <p:attrName>ppt_x</p:attrName>
                                          <p:attrName>ppt_y</p:attrName>
                                        </p:attrNameLst>
                                      </p:cBhvr>
                                      <p:rCtr x="-2049" y="1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12804</TotalTime>
  <Words>1168</Words>
  <Application>Microsoft Office PowerPoint</Application>
  <PresentationFormat>On-screen Show (4:3)</PresentationFormat>
  <Paragraphs>189</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Corbel</vt:lpstr>
      <vt:lpstr>Times New Roman</vt:lpstr>
      <vt:lpstr>Office Theme</vt:lpstr>
      <vt:lpstr>       MOBILE INFORMATION LITERACY CURRICULUM  Module 2 Slides:  A Mobile Lens on the Internet </vt:lpstr>
      <vt:lpstr>PowerPoint Presentation</vt:lpstr>
      <vt:lpstr>Module 2 Description</vt:lpstr>
      <vt:lpstr>Outline</vt:lpstr>
      <vt:lpstr>Module 2 Overview</vt:lpstr>
      <vt:lpstr>What is the Internet?</vt:lpstr>
      <vt:lpstr>PowerPoint Presentation</vt:lpstr>
      <vt:lpstr>How are Networks Connected?</vt:lpstr>
      <vt:lpstr>Undersea Cable Network</vt:lpstr>
      <vt:lpstr>What is the World Wide Web?</vt:lpstr>
      <vt:lpstr>PowerPoint Presentation</vt:lpstr>
      <vt:lpstr>The Web Before…CLI</vt:lpstr>
      <vt:lpstr>The Web After…Web Browsers</vt:lpstr>
      <vt:lpstr>The Web Before…CLI</vt:lpstr>
      <vt:lpstr>The Web After…Web Browsers</vt:lpstr>
      <vt:lpstr>Web Browsers</vt:lpstr>
      <vt:lpstr>Break: 5 Minutes</vt:lpstr>
      <vt:lpstr>Activity 2.1: Browser Navigation</vt:lpstr>
      <vt:lpstr>Activity 2.2: Browsers Across Platforms</vt:lpstr>
      <vt:lpstr>Activity 2.3: Hypertext and Hyperlinks</vt:lpstr>
      <vt:lpstr>Activity 2.4: Tabs and Bookmarks</vt:lpstr>
      <vt:lpstr>Review</vt:lpstr>
      <vt:lpstr>End of Module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Digital Information Literacy Workshop Curriculum</dc:title>
  <dc:subject/>
  <dc:creator>Sheryl A. Day</dc:creator>
  <cp:keywords/>
  <dc:description/>
  <cp:lastModifiedBy>Karen Hirst</cp:lastModifiedBy>
  <cp:revision>495</cp:revision>
  <dcterms:created xsi:type="dcterms:W3CDTF">2014-11-16T17:15:19Z</dcterms:created>
  <dcterms:modified xsi:type="dcterms:W3CDTF">2015-12-16T20:09:50Z</dcterms:modified>
  <cp:category/>
</cp:coreProperties>
</file>