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7" r:id="rId1"/>
  </p:sldMasterIdLst>
  <p:notesMasterIdLst>
    <p:notesMasterId r:id="rId10"/>
  </p:notesMasterIdLst>
  <p:handoutMasterIdLst>
    <p:handoutMasterId r:id="rId11"/>
  </p:handoutMasterIdLst>
  <p:sldIdLst>
    <p:sldId id="256" r:id="rId2"/>
    <p:sldId id="297" r:id="rId3"/>
    <p:sldId id="268" r:id="rId4"/>
    <p:sldId id="299" r:id="rId5"/>
    <p:sldId id="257" r:id="rId6"/>
    <p:sldId id="318" r:id="rId7"/>
    <p:sldId id="317" r:id="rId8"/>
    <p:sldId id="29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81" autoAdjust="0"/>
    <p:restoredTop sz="99217" autoAdjust="0"/>
  </p:normalViewPr>
  <p:slideViewPr>
    <p:cSldViewPr snapToGrid="0" snapToObjects="1">
      <p:cViewPr varScale="1">
        <p:scale>
          <a:sx n="46" d="100"/>
          <a:sy n="46" d="100"/>
        </p:scale>
        <p:origin x="48" y="345"/>
      </p:cViewPr>
      <p:guideLst>
        <p:guide orient="horz" pos="2160"/>
        <p:guide pos="2880"/>
      </p:guideLst>
    </p:cSldViewPr>
  </p:slideViewPr>
  <p:outlineViewPr>
    <p:cViewPr>
      <p:scale>
        <a:sx n="33" d="100"/>
        <a:sy n="33" d="100"/>
      </p:scale>
      <p:origin x="0" y="970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0" d="100"/>
          <a:sy n="70" d="100"/>
        </p:scale>
        <p:origin x="-329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DC98E8-C657-404B-B4E9-9C2106BCC22D}" type="datetimeFigureOut">
              <a:rPr lang="en-US" smtClean="0"/>
              <a:t>12/16/2015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B04C30-4F21-BF45-8F02-709D4CD70A64}" type="slidenum">
              <a:rPr lang="en-US" smtClean="0"/>
              <a:t>‹#›</a:t>
            </a:fld>
            <a:endParaRPr lang="en-US"/>
          </a:p>
        </p:txBody>
      </p:sp>
    </p:spTree>
    <p:extLst>
      <p:ext uri="{BB962C8B-B14F-4D97-AF65-F5344CB8AC3E}">
        <p14:creationId xmlns:p14="http://schemas.microsoft.com/office/powerpoint/2010/main" val="509622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FA8259-C9F9-7C4A-B995-9774ACCCD33E}" type="datetimeFigureOut">
              <a:rPr lang="en-US" smtClean="0"/>
              <a:t>12/16/2015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C1477E-545C-0E43-927B-43FEDAA08EED}" type="slidenum">
              <a:rPr lang="en-US" smtClean="0"/>
              <a:t>‹#›</a:t>
            </a:fld>
            <a:endParaRPr lang="en-US"/>
          </a:p>
        </p:txBody>
      </p:sp>
    </p:spTree>
    <p:extLst>
      <p:ext uri="{BB962C8B-B14F-4D97-AF65-F5344CB8AC3E}">
        <p14:creationId xmlns:p14="http://schemas.microsoft.com/office/powerpoint/2010/main" val="35252438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C1477E-545C-0E43-927B-43FEDAA08EED}" type="slidenum">
              <a:rPr lang="en-US" smtClean="0"/>
              <a:t>1</a:t>
            </a:fld>
            <a:endParaRPr lang="en-US"/>
          </a:p>
        </p:txBody>
      </p:sp>
    </p:spTree>
    <p:extLst>
      <p:ext uri="{BB962C8B-B14F-4D97-AF65-F5344CB8AC3E}">
        <p14:creationId xmlns:p14="http://schemas.microsoft.com/office/powerpoint/2010/main" val="818368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FC1477E-545C-0E43-927B-43FEDAA08EED}" type="slidenum">
              <a:rPr lang="en-US" smtClean="0"/>
              <a:t>3</a:t>
            </a:fld>
            <a:endParaRPr lang="en-US"/>
          </a:p>
        </p:txBody>
      </p:sp>
    </p:spTree>
    <p:extLst>
      <p:ext uri="{BB962C8B-B14F-4D97-AF65-F5344CB8AC3E}">
        <p14:creationId xmlns:p14="http://schemas.microsoft.com/office/powerpoint/2010/main" val="3466082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DFC1477E-545C-0E43-927B-43FEDAA08EED}" type="slidenum">
              <a:rPr lang="en-US" smtClean="0"/>
              <a:t>5</a:t>
            </a:fld>
            <a:endParaRPr lang="en-US"/>
          </a:p>
        </p:txBody>
      </p:sp>
    </p:spTree>
    <p:extLst>
      <p:ext uri="{BB962C8B-B14F-4D97-AF65-F5344CB8AC3E}">
        <p14:creationId xmlns:p14="http://schemas.microsoft.com/office/powerpoint/2010/main" val="2059186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FC1477E-545C-0E43-927B-43FEDAA08EED}" type="slidenum">
              <a:rPr lang="en-US" smtClean="0"/>
              <a:t>7</a:t>
            </a:fld>
            <a:endParaRPr lang="en-US"/>
          </a:p>
        </p:txBody>
      </p:sp>
    </p:spTree>
    <p:extLst>
      <p:ext uri="{BB962C8B-B14F-4D97-AF65-F5344CB8AC3E}">
        <p14:creationId xmlns:p14="http://schemas.microsoft.com/office/powerpoint/2010/main" val="65289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FC1477E-545C-0E43-927B-43FEDAA08EED}" type="slidenum">
              <a:rPr lang="en-US" smtClean="0"/>
              <a:t>8</a:t>
            </a:fld>
            <a:endParaRPr lang="en-US"/>
          </a:p>
        </p:txBody>
      </p:sp>
    </p:spTree>
    <p:extLst>
      <p:ext uri="{BB962C8B-B14F-4D97-AF65-F5344CB8AC3E}">
        <p14:creationId xmlns:p14="http://schemas.microsoft.com/office/powerpoint/2010/main" val="2377446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280456-B8E7-7F43-8737-7C736E588400}" type="datetimeFigureOut">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extLst>
      <p:ext uri="{BB962C8B-B14F-4D97-AF65-F5344CB8AC3E}">
        <p14:creationId xmlns:p14="http://schemas.microsoft.com/office/powerpoint/2010/main" val="3644746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80456-B8E7-7F43-8737-7C736E588400}" type="datetimeFigureOut">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00603-DCC0-2547-8B6E-EC9F6A3537E5}" type="slidenum">
              <a:rPr lang="en-US" smtClean="0"/>
              <a:t>‹#›</a:t>
            </a:fld>
            <a:endParaRPr lang="en-US"/>
          </a:p>
        </p:txBody>
      </p:sp>
    </p:spTree>
    <p:extLst>
      <p:ext uri="{BB962C8B-B14F-4D97-AF65-F5344CB8AC3E}">
        <p14:creationId xmlns:p14="http://schemas.microsoft.com/office/powerpoint/2010/main" val="354469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80456-B8E7-7F43-8737-7C736E588400}" type="datetimeFigureOut">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00603-DCC0-2547-8B6E-EC9F6A3537E5}" type="slidenum">
              <a:rPr lang="en-US" smtClean="0"/>
              <a:t>‹#›</a:t>
            </a:fld>
            <a:endParaRPr lang="en-US"/>
          </a:p>
        </p:txBody>
      </p:sp>
    </p:spTree>
    <p:extLst>
      <p:ext uri="{BB962C8B-B14F-4D97-AF65-F5344CB8AC3E}">
        <p14:creationId xmlns:p14="http://schemas.microsoft.com/office/powerpoint/2010/main" val="207110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80456-B8E7-7F43-8737-7C736E588400}" type="datetimeFigureOut">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00603-DCC0-2547-8B6E-EC9F6A3537E5}" type="slidenum">
              <a:rPr lang="en-US" smtClean="0"/>
              <a:t>‹#›</a:t>
            </a:fld>
            <a:endParaRPr lang="en-US"/>
          </a:p>
        </p:txBody>
      </p:sp>
    </p:spTree>
    <p:extLst>
      <p:ext uri="{BB962C8B-B14F-4D97-AF65-F5344CB8AC3E}">
        <p14:creationId xmlns:p14="http://schemas.microsoft.com/office/powerpoint/2010/main" val="446689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280456-B8E7-7F43-8737-7C736E588400}" type="datetimeFigureOut">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00603-DCC0-2547-8B6E-EC9F6A3537E5}" type="slidenum">
              <a:rPr lang="en-US" smtClean="0"/>
              <a:t>‹#›</a:t>
            </a:fld>
            <a:endParaRPr lang="en-US"/>
          </a:p>
        </p:txBody>
      </p:sp>
    </p:spTree>
    <p:extLst>
      <p:ext uri="{BB962C8B-B14F-4D97-AF65-F5344CB8AC3E}">
        <p14:creationId xmlns:p14="http://schemas.microsoft.com/office/powerpoint/2010/main" val="3027537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280456-B8E7-7F43-8737-7C736E588400}" type="datetimeFigureOut">
              <a:rPr lang="en-US" smtClean="0"/>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00603-DCC0-2547-8B6E-EC9F6A3537E5}" type="slidenum">
              <a:rPr lang="en-US" smtClean="0"/>
              <a:t>‹#›</a:t>
            </a:fld>
            <a:endParaRPr lang="en-US"/>
          </a:p>
        </p:txBody>
      </p:sp>
    </p:spTree>
    <p:extLst>
      <p:ext uri="{BB962C8B-B14F-4D97-AF65-F5344CB8AC3E}">
        <p14:creationId xmlns:p14="http://schemas.microsoft.com/office/powerpoint/2010/main" val="3539450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280456-B8E7-7F43-8737-7C736E588400}" type="datetimeFigureOut">
              <a:rPr lang="en-US" smtClean="0"/>
              <a:t>12/16/2015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F00603-DCC0-2547-8B6E-EC9F6A3537E5}" type="slidenum">
              <a:rPr lang="en-US" smtClean="0"/>
              <a:t>‹#›</a:t>
            </a:fld>
            <a:endParaRPr lang="en-US"/>
          </a:p>
        </p:txBody>
      </p:sp>
    </p:spTree>
    <p:extLst>
      <p:ext uri="{BB962C8B-B14F-4D97-AF65-F5344CB8AC3E}">
        <p14:creationId xmlns:p14="http://schemas.microsoft.com/office/powerpoint/2010/main" val="1219126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280456-B8E7-7F43-8737-7C736E588400}" type="datetimeFigureOut">
              <a:rPr lang="en-US" smtClean="0"/>
              <a:t>12/16/2015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F00603-DCC0-2547-8B6E-EC9F6A3537E5}" type="slidenum">
              <a:rPr lang="en-US" smtClean="0"/>
              <a:t>‹#›</a:t>
            </a:fld>
            <a:endParaRPr lang="en-US"/>
          </a:p>
        </p:txBody>
      </p:sp>
    </p:spTree>
    <p:extLst>
      <p:ext uri="{BB962C8B-B14F-4D97-AF65-F5344CB8AC3E}">
        <p14:creationId xmlns:p14="http://schemas.microsoft.com/office/powerpoint/2010/main" val="275145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80456-B8E7-7F43-8737-7C736E588400}" type="datetimeFigureOut">
              <a:rPr lang="en-US" smtClean="0"/>
              <a:t>12/16/2015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F00603-DCC0-2547-8B6E-EC9F6A3537E5}" type="slidenum">
              <a:rPr lang="en-US" smtClean="0"/>
              <a:t>‹#›</a:t>
            </a:fld>
            <a:endParaRPr lang="en-US"/>
          </a:p>
        </p:txBody>
      </p:sp>
    </p:spTree>
    <p:extLst>
      <p:ext uri="{BB962C8B-B14F-4D97-AF65-F5344CB8AC3E}">
        <p14:creationId xmlns:p14="http://schemas.microsoft.com/office/powerpoint/2010/main" val="1715619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80456-B8E7-7F43-8737-7C736E588400}" type="datetimeFigureOut">
              <a:rPr lang="en-US" smtClean="0"/>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278281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80456-B8E7-7F43-8737-7C736E588400}" type="datetimeFigureOut">
              <a:rPr lang="en-US" smtClean="0"/>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00603-DCC0-2547-8B6E-EC9F6A3537E5}" type="slidenum">
              <a:rPr lang="en-US" smtClean="0"/>
              <a:t>‹#›</a:t>
            </a:fld>
            <a:endParaRPr lang="en-US"/>
          </a:p>
        </p:txBody>
      </p:sp>
    </p:spTree>
    <p:extLst>
      <p:ext uri="{BB962C8B-B14F-4D97-AF65-F5344CB8AC3E}">
        <p14:creationId xmlns:p14="http://schemas.microsoft.com/office/powerpoint/2010/main" val="2562673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2280456-B8E7-7F43-8737-7C736E588400}" type="datetimeFigureOut">
              <a:rPr lang="en-US" smtClean="0"/>
              <a:t>12/16/2015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F00603-DCC0-2547-8B6E-EC9F6A3537E5}" type="slidenum">
              <a:rPr lang="en-US" smtClean="0"/>
              <a:t>‹#›</a:t>
            </a:fld>
            <a:endParaRPr lang="en-US"/>
          </a:p>
        </p:txBody>
      </p:sp>
    </p:spTree>
    <p:extLst>
      <p:ext uri="{BB962C8B-B14F-4D97-AF65-F5344CB8AC3E}">
        <p14:creationId xmlns:p14="http://schemas.microsoft.com/office/powerpoint/2010/main" val="745082756"/>
      </p:ext>
    </p:extLst>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creativecommons.org/licenses/by-sa/3.0/us/" TargetMode="External"/><Relationship Id="rId2" Type="http://schemas.openxmlformats.org/officeDocument/2006/relationships/hyperlink" Target="http://tascha.uw.edu/mobile-information-literacy-curriculum" TargetMode="External"/><Relationship Id="rId1" Type="http://schemas.openxmlformats.org/officeDocument/2006/relationships/slideLayout" Target="../slideLayouts/slideLayout6.xml"/><Relationship Id="rId5" Type="http://schemas.openxmlformats.org/officeDocument/2006/relationships/hyperlink" Target="https://www.facebook.com/MobileInformationLiteracy" TargetMode="External"/><Relationship Id="rId4" Type="http://schemas.openxmlformats.org/officeDocument/2006/relationships/hyperlink" Target="mailto:tascha@uw.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1197429"/>
          </a:xfrm>
        </p:spPr>
        <p:txBody>
          <a:bodyPr>
            <a:normAutofit fontScale="90000"/>
          </a:bodyPr>
          <a:lstStyle/>
          <a:p>
            <a:r>
              <a:rPr lang="en-US" sz="4000" dirty="0" smtClean="0">
                <a:latin typeface="Corbel" panose="020B0503020204020204" pitchFamily="34" charset="0"/>
              </a:rPr>
              <a:t/>
            </a:r>
            <a:br>
              <a:rPr lang="en-US" sz="4000" dirty="0" smtClean="0">
                <a:latin typeface="Corbel" panose="020B0503020204020204" pitchFamily="34" charset="0"/>
              </a:rPr>
            </a:br>
            <a:r>
              <a:rPr lang="en-US" sz="4000" dirty="0" smtClean="0">
                <a:latin typeface="Corbel" panose="020B0503020204020204" pitchFamily="34" charset="0"/>
              </a:rPr>
              <a:t/>
            </a:r>
            <a:br>
              <a:rPr lang="en-US" sz="4000" dirty="0" smtClean="0">
                <a:latin typeface="Corbel" panose="020B0503020204020204" pitchFamily="34" charset="0"/>
              </a:rPr>
            </a:br>
            <a:r>
              <a:rPr lang="en-US" sz="4000" dirty="0">
                <a:latin typeface="Corbel" panose="020B0503020204020204" pitchFamily="34" charset="0"/>
              </a:rPr>
              <a:t/>
            </a:r>
            <a:br>
              <a:rPr lang="en-US" sz="4000" dirty="0">
                <a:latin typeface="Corbel" panose="020B0503020204020204" pitchFamily="34" charset="0"/>
              </a:rPr>
            </a:br>
            <a:r>
              <a:rPr lang="en-US" sz="4000" dirty="0" smtClean="0">
                <a:latin typeface="Corbel" panose="020B0503020204020204" pitchFamily="34" charset="0"/>
              </a:rPr>
              <a:t/>
            </a:r>
            <a:br>
              <a:rPr lang="en-US" sz="4000" dirty="0" smtClean="0">
                <a:latin typeface="Corbel" panose="020B0503020204020204" pitchFamily="34" charset="0"/>
              </a:rPr>
            </a:br>
            <a:r>
              <a:rPr lang="en-US" dirty="0">
                <a:latin typeface="Corbel" panose="020B0503020204020204" pitchFamily="34" charset="0"/>
              </a:rPr>
              <a:t/>
            </a:r>
            <a:br>
              <a:rPr lang="en-US" dirty="0">
                <a:latin typeface="Corbel" panose="020B0503020204020204" pitchFamily="34" charset="0"/>
              </a:rPr>
            </a:br>
            <a:r>
              <a:rPr lang="en-US" dirty="0" smtClean="0">
                <a:latin typeface="Corbel" panose="020B0503020204020204" pitchFamily="34" charset="0"/>
              </a:rPr>
              <a:t/>
            </a:r>
            <a:br>
              <a:rPr lang="en-US" dirty="0" smtClean="0">
                <a:latin typeface="Corbel" panose="020B0503020204020204" pitchFamily="34" charset="0"/>
              </a:rPr>
            </a:br>
            <a:r>
              <a:rPr lang="en-US" dirty="0">
                <a:latin typeface="Corbel" panose="020B0503020204020204" pitchFamily="34" charset="0"/>
              </a:rPr>
              <a:t/>
            </a:r>
            <a:br>
              <a:rPr lang="en-US" dirty="0">
                <a:latin typeface="Corbel" panose="020B0503020204020204" pitchFamily="34" charset="0"/>
              </a:rPr>
            </a:br>
            <a:r>
              <a:rPr lang="fr-FR" sz="4000" b="1" dirty="0" smtClean="0">
                <a:latin typeface="Corbel" panose="020B0503020204020204" pitchFamily="34" charset="0"/>
              </a:rPr>
              <a:t>MOBILE INFORMATION LITERACY CURRICULUM</a:t>
            </a:r>
            <a:r>
              <a:rPr lang="fr-FR" sz="4000" b="1" i="1" dirty="0" smtClean="0">
                <a:latin typeface="Corbel" panose="020B0503020204020204" pitchFamily="34" charset="0"/>
              </a:rPr>
              <a:t/>
            </a:r>
            <a:br>
              <a:rPr lang="fr-FR" sz="4000" b="1" i="1" dirty="0" smtClean="0">
                <a:latin typeface="Corbel" panose="020B0503020204020204" pitchFamily="34" charset="0"/>
              </a:rPr>
            </a:br>
            <a:r>
              <a:rPr lang="fr-FR" sz="4000" b="1" dirty="0">
                <a:latin typeface="Corbel" panose="020B0503020204020204" pitchFamily="34" charset="0"/>
              </a:rPr>
              <a:t/>
            </a:r>
            <a:br>
              <a:rPr lang="fr-FR" sz="4000" b="1" dirty="0">
                <a:latin typeface="Corbel" panose="020B0503020204020204" pitchFamily="34" charset="0"/>
              </a:rPr>
            </a:br>
            <a:r>
              <a:rPr lang="fr-FR" sz="4000" b="1" dirty="0">
                <a:latin typeface="Corbel" panose="020B0503020204020204" pitchFamily="34" charset="0"/>
              </a:rPr>
              <a:t>Module </a:t>
            </a:r>
            <a:r>
              <a:rPr lang="fr-FR" sz="4000" b="1" dirty="0">
                <a:latin typeface="Corbel" panose="020B0503020204020204" pitchFamily="34" charset="0"/>
              </a:rPr>
              <a:t>6</a:t>
            </a:r>
            <a:r>
              <a:rPr lang="fr-FR" sz="4000" b="1" dirty="0" smtClean="0">
                <a:latin typeface="Corbel" panose="020B0503020204020204" pitchFamily="34" charset="0"/>
              </a:rPr>
              <a:t> </a:t>
            </a:r>
            <a:r>
              <a:rPr lang="fr-FR" sz="4000" b="1" dirty="0" smtClean="0">
                <a:latin typeface="Corbel" panose="020B0503020204020204" pitchFamily="34" charset="0"/>
              </a:rPr>
              <a:t>Slides:</a:t>
            </a:r>
            <a:br>
              <a:rPr lang="fr-FR" sz="4000" b="1" dirty="0" smtClean="0">
                <a:latin typeface="Corbel" panose="020B0503020204020204" pitchFamily="34" charset="0"/>
              </a:rPr>
            </a:br>
            <a:r>
              <a:rPr lang="fr-FR" sz="4000" b="1" dirty="0">
                <a:latin typeface="Corbel" panose="020B0503020204020204" pitchFamily="34" charset="0"/>
              </a:rPr>
              <a:t/>
            </a:r>
            <a:br>
              <a:rPr lang="fr-FR" sz="4000" b="1" dirty="0">
                <a:latin typeface="Corbel" panose="020B0503020204020204" pitchFamily="34" charset="0"/>
              </a:rPr>
            </a:br>
            <a:r>
              <a:rPr lang="fr-FR" sz="4000" b="1" i="1" dirty="0" smtClean="0">
                <a:latin typeface="Corbel" panose="020B0503020204020204" pitchFamily="34" charset="0"/>
              </a:rPr>
              <a:t>Module 5 Project </a:t>
            </a:r>
            <a:r>
              <a:rPr lang="fr-FR" sz="4000" b="1" i="1" dirty="0" err="1" smtClean="0">
                <a:latin typeface="Corbel" panose="020B0503020204020204" pitchFamily="34" charset="0"/>
              </a:rPr>
              <a:t>Presentations</a:t>
            </a:r>
            <a:r>
              <a:rPr lang="fr-FR" sz="4000" b="1" i="1" dirty="0" smtClean="0">
                <a:latin typeface="Corbel" panose="020B0503020204020204" pitchFamily="34" charset="0"/>
              </a:rPr>
              <a:t>	</a:t>
            </a:r>
            <a:r>
              <a:rPr lang="fr-FR" sz="4000" b="1" i="1" dirty="0">
                <a:latin typeface="Corbel" panose="020B0503020204020204" pitchFamily="34" charset="0"/>
              </a:rPr>
              <a:t/>
            </a:r>
            <a:br>
              <a:rPr lang="fr-FR" sz="4000" b="1" i="1" dirty="0">
                <a:latin typeface="Corbel" panose="020B0503020204020204" pitchFamily="34" charset="0"/>
              </a:rPr>
            </a:br>
            <a:endParaRPr lang="en-US" sz="2200" i="1" dirty="0">
              <a:latin typeface="Corbel" panose="020B0503020204020204" pitchFamily="34" charset="0"/>
            </a:endParaRPr>
          </a:p>
        </p:txBody>
      </p:sp>
    </p:spTree>
    <p:extLst>
      <p:ext uri="{BB962C8B-B14F-4D97-AF65-F5344CB8AC3E}">
        <p14:creationId xmlns:p14="http://schemas.microsoft.com/office/powerpoint/2010/main" val="1261496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0669" y="345222"/>
            <a:ext cx="7974874" cy="6709529"/>
          </a:xfrm>
          <a:prstGeom prst="rect">
            <a:avLst/>
          </a:prstGeom>
        </p:spPr>
        <p:txBody>
          <a:bodyPr wrap="square">
            <a:spAutoFit/>
          </a:bodyPr>
          <a:lstStyle/>
          <a:p>
            <a:r>
              <a:rPr lang="en-US" sz="900" dirty="0" smtClean="0">
                <a:latin typeface="Corbel" panose="020B0503020204020204" pitchFamily="34" charset="0"/>
              </a:rPr>
              <a:t>These slides accompany the </a:t>
            </a:r>
            <a:r>
              <a:rPr lang="fr-FR" sz="900" i="1" dirty="0" smtClean="0">
                <a:latin typeface="Corbel" panose="020B0503020204020204" pitchFamily="34" charset="0"/>
              </a:rPr>
              <a:t>Mobile Information </a:t>
            </a:r>
            <a:r>
              <a:rPr lang="fr-FR" sz="900" i="1" dirty="0" err="1" smtClean="0">
                <a:latin typeface="Corbel" panose="020B0503020204020204" pitchFamily="34" charset="0"/>
              </a:rPr>
              <a:t>Literacy</a:t>
            </a:r>
            <a:r>
              <a:rPr lang="fr-FR" sz="900" i="1" dirty="0" smtClean="0">
                <a:latin typeface="Corbel" panose="020B0503020204020204" pitchFamily="34" charset="0"/>
              </a:rPr>
              <a:t> Curriculum:</a:t>
            </a:r>
            <a:endParaRPr lang="fr-FR" sz="900" i="1" dirty="0">
              <a:latin typeface="Corbel" panose="020B0503020204020204" pitchFamily="34" charset="0"/>
            </a:endParaRPr>
          </a:p>
          <a:p>
            <a:r>
              <a:rPr lang="fr-FR" sz="900" i="1" dirty="0">
                <a:latin typeface="Corbel" panose="020B0503020204020204" pitchFamily="34" charset="0"/>
              </a:rPr>
              <a:t>Module </a:t>
            </a:r>
            <a:r>
              <a:rPr lang="fr-FR" sz="900" i="1" dirty="0" smtClean="0">
                <a:latin typeface="Corbel" panose="020B0503020204020204" pitchFamily="34" charset="0"/>
              </a:rPr>
              <a:t>6 </a:t>
            </a:r>
            <a:r>
              <a:rPr lang="fr-FR" sz="900" i="1" dirty="0">
                <a:latin typeface="Corbel" panose="020B0503020204020204" pitchFamily="34" charset="0"/>
              </a:rPr>
              <a:t>Guide: </a:t>
            </a:r>
            <a:r>
              <a:rPr lang="fr-FR" sz="900" i="1" dirty="0" smtClean="0">
                <a:latin typeface="Corbel" panose="020B0503020204020204" pitchFamily="34" charset="0"/>
              </a:rPr>
              <a:t>Module 5 Project </a:t>
            </a:r>
            <a:r>
              <a:rPr lang="fr-FR" sz="900" i="1" dirty="0" err="1" smtClean="0">
                <a:latin typeface="Corbel" panose="020B0503020204020204" pitchFamily="34" charset="0"/>
              </a:rPr>
              <a:t>Presentations</a:t>
            </a:r>
            <a:endParaRPr lang="fr-FR" sz="900" i="1" dirty="0" smtClean="0">
              <a:latin typeface="Corbel" panose="020B0503020204020204" pitchFamily="34" charset="0"/>
            </a:endParaRPr>
          </a:p>
          <a:p>
            <a:endParaRPr lang="fr-FR" sz="1000" dirty="0" smtClean="0">
              <a:latin typeface="Corbel" panose="020B0503020204020204" pitchFamily="34" charset="0"/>
            </a:endParaRPr>
          </a:p>
          <a:p>
            <a:r>
              <a:rPr lang="en-US" sz="1000" b="1" dirty="0">
                <a:latin typeface="Corbel" panose="020B0503020204020204" pitchFamily="34" charset="0"/>
              </a:rPr>
              <a:t>About the Curriculum </a:t>
            </a:r>
            <a:endParaRPr lang="en-US" sz="1000" b="1" dirty="0" smtClean="0">
              <a:latin typeface="Corbel" panose="020B0503020204020204" pitchFamily="34" charset="0"/>
            </a:endParaRPr>
          </a:p>
          <a:p>
            <a:endParaRPr lang="en-US" sz="1000" dirty="0">
              <a:latin typeface="Corbel" panose="020B0503020204020204" pitchFamily="34" charset="0"/>
            </a:endParaRPr>
          </a:p>
          <a:p>
            <a:r>
              <a:rPr lang="en-US" sz="1000" dirty="0">
                <a:latin typeface="Corbel" panose="020B0503020204020204" pitchFamily="34" charset="0"/>
              </a:rPr>
              <a:t>As millions of people come online across the globe through mobile devices, mobile information literacy is vital for those who have leapfrogged from traditional media to digital devices that provide instant access to information. Mobile information literacy is necessary to help people learn how to find and evaluate the quality and credibility of information obtained online, understand how to create and share online information effectively, and participate safely and securely. Mobile information literacy is critical to help people better consume, generate, and disseminate trustworthy information through both digital and traditional media. </a:t>
            </a:r>
            <a:endParaRPr lang="en-US" sz="1000" dirty="0" smtClean="0">
              <a:latin typeface="Corbel" panose="020B0503020204020204" pitchFamily="34" charset="0"/>
            </a:endParaRPr>
          </a:p>
          <a:p>
            <a:endParaRPr lang="en-US" sz="1000" dirty="0">
              <a:latin typeface="Corbel" panose="020B0503020204020204" pitchFamily="34" charset="0"/>
            </a:endParaRPr>
          </a:p>
          <a:p>
            <a:r>
              <a:rPr lang="en-US" sz="1000" dirty="0">
                <a:latin typeface="Corbel" panose="020B0503020204020204" pitchFamily="34" charset="0"/>
              </a:rPr>
              <a:t>The curriculum focuses on critical thinking in a digital environment of smart phones, mobile phones, and tablets, filling a critical gap in digital information literacy curricula. Existing curricular models assume people learn on a personal computer (PC). While this has been the case historically, the next billion people coming online will most likely learn on a mobile device. This has huge implications for how people get online, how they access and experience the internet, how much they produce in addition to consume information, and even how they conceptualize the internet itself. For instance, research shows that in Myanmar (and many other countries) more people use Facebook than the internet. Mobile-specific practices, such as zero-rating, mean people are coming online much more frequently through a handful of “walled garden” applications without an understanding of and similar access to the broader internet. Also, some mobile applications and websites don’t offer the full functionality of their PC counterparts. The curriculum aims to address these differences and empower mobile internet users to be equal participants in the online world.</a:t>
            </a:r>
          </a:p>
          <a:p>
            <a:endParaRPr lang="en-US" sz="1000" dirty="0">
              <a:latin typeface="Corbel" panose="020B0503020204020204" pitchFamily="34" charset="0"/>
            </a:endParaRPr>
          </a:p>
          <a:p>
            <a:pPr lvl="1"/>
            <a:r>
              <a:rPr lang="en-US" sz="1000" dirty="0" smtClean="0">
                <a:latin typeface="Corbel" panose="020B0503020204020204" pitchFamily="34" charset="0"/>
              </a:rPr>
              <a:t>•	Module </a:t>
            </a:r>
            <a:r>
              <a:rPr lang="en-US" sz="1000" dirty="0">
                <a:latin typeface="Corbel" panose="020B0503020204020204" pitchFamily="34" charset="0"/>
              </a:rPr>
              <a:t>1: Introduction to </a:t>
            </a:r>
            <a:r>
              <a:rPr lang="en-US" sz="1000" dirty="0" smtClean="0">
                <a:latin typeface="Corbel" panose="020B0503020204020204" pitchFamily="34" charset="0"/>
              </a:rPr>
              <a:t>Mobile Information </a:t>
            </a:r>
            <a:r>
              <a:rPr lang="en-US" sz="1000" dirty="0">
                <a:latin typeface="Corbel" panose="020B0503020204020204" pitchFamily="34" charset="0"/>
              </a:rPr>
              <a:t>and Communication Technologies (ICTs)</a:t>
            </a:r>
          </a:p>
          <a:p>
            <a:pPr lvl="1"/>
            <a:r>
              <a:rPr lang="en-US" sz="1000" dirty="0">
                <a:latin typeface="Corbel" panose="020B0503020204020204" pitchFamily="34" charset="0"/>
              </a:rPr>
              <a:t>•	Module 2: Introduction to </a:t>
            </a:r>
            <a:r>
              <a:rPr lang="en-US" sz="1000" dirty="0" smtClean="0">
                <a:latin typeface="Corbel" panose="020B0503020204020204" pitchFamily="34" charset="0"/>
              </a:rPr>
              <a:t>the Mobile </a:t>
            </a:r>
            <a:r>
              <a:rPr lang="en-US" sz="1000" dirty="0">
                <a:latin typeface="Corbel" panose="020B0503020204020204" pitchFamily="34" charset="0"/>
              </a:rPr>
              <a:t>Internet</a:t>
            </a:r>
          </a:p>
          <a:p>
            <a:pPr lvl="1"/>
            <a:r>
              <a:rPr lang="en-US" sz="1000" dirty="0">
                <a:latin typeface="Corbel" panose="020B0503020204020204" pitchFamily="34" charset="0"/>
              </a:rPr>
              <a:t>•	Module 3: Basic Web </a:t>
            </a:r>
            <a:r>
              <a:rPr lang="en-US" sz="1000" dirty="0" smtClean="0">
                <a:latin typeface="Corbel" panose="020B0503020204020204" pitchFamily="34" charset="0"/>
              </a:rPr>
              <a:t>Searching via Mobile Devices</a:t>
            </a:r>
            <a:endParaRPr lang="en-US" sz="1000" dirty="0">
              <a:latin typeface="Corbel" panose="020B0503020204020204" pitchFamily="34" charset="0"/>
            </a:endParaRPr>
          </a:p>
          <a:p>
            <a:pPr lvl="1"/>
            <a:r>
              <a:rPr lang="en-US" sz="1000" dirty="0">
                <a:latin typeface="Corbel" panose="020B0503020204020204" pitchFamily="34" charset="0"/>
              </a:rPr>
              <a:t>•	Module 4: Working Online and Using </a:t>
            </a:r>
            <a:r>
              <a:rPr lang="en-US" sz="1000" dirty="0" smtClean="0">
                <a:latin typeface="Corbel" panose="020B0503020204020204" pitchFamily="34" charset="0"/>
              </a:rPr>
              <a:t>Information via Mobile Devices</a:t>
            </a:r>
            <a:endParaRPr lang="en-US" sz="1000" dirty="0">
              <a:latin typeface="Corbel" panose="020B0503020204020204" pitchFamily="34" charset="0"/>
            </a:endParaRPr>
          </a:p>
          <a:p>
            <a:pPr lvl="1"/>
            <a:r>
              <a:rPr lang="en-US" sz="1000" dirty="0">
                <a:latin typeface="Corbel" panose="020B0503020204020204" pitchFamily="34" charset="0"/>
              </a:rPr>
              <a:t>•	Module 5: Putting It All Together</a:t>
            </a:r>
          </a:p>
          <a:p>
            <a:pPr lvl="1"/>
            <a:r>
              <a:rPr lang="en-US" sz="1000" dirty="0">
                <a:latin typeface="Corbel" panose="020B0503020204020204" pitchFamily="34" charset="0"/>
              </a:rPr>
              <a:t>•	Module 6: Module 5 Project </a:t>
            </a:r>
            <a:r>
              <a:rPr lang="en-US" sz="1000" dirty="0" smtClean="0">
                <a:latin typeface="Corbel" panose="020B0503020204020204" pitchFamily="34" charset="0"/>
              </a:rPr>
              <a:t>Presentations</a:t>
            </a:r>
          </a:p>
          <a:p>
            <a:pPr lvl="1"/>
            <a:endParaRPr lang="en-US" sz="1000" dirty="0">
              <a:latin typeface="Corbel" panose="020B0503020204020204" pitchFamily="34" charset="0"/>
            </a:endParaRPr>
          </a:p>
          <a:p>
            <a:r>
              <a:rPr lang="fr-FR" sz="1000" dirty="0">
                <a:latin typeface="Corbel" panose="020B0503020204020204" pitchFamily="34" charset="0"/>
              </a:rPr>
              <a:t>More information about </a:t>
            </a:r>
            <a:r>
              <a:rPr lang="fr-FR" sz="1000" dirty="0" err="1">
                <a:latin typeface="Corbel" panose="020B0503020204020204" pitchFamily="34" charset="0"/>
              </a:rPr>
              <a:t>this</a:t>
            </a:r>
            <a:r>
              <a:rPr lang="fr-FR" sz="1000" dirty="0">
                <a:latin typeface="Corbel" panose="020B0503020204020204" pitchFamily="34" charset="0"/>
              </a:rPr>
              <a:t> curriculum </a:t>
            </a:r>
            <a:r>
              <a:rPr lang="fr-FR" sz="1000" dirty="0" err="1">
                <a:latin typeface="Corbel" panose="020B0503020204020204" pitchFamily="34" charset="0"/>
              </a:rPr>
              <a:t>can</a:t>
            </a:r>
            <a:r>
              <a:rPr lang="fr-FR" sz="1000" dirty="0">
                <a:latin typeface="Corbel" panose="020B0503020204020204" pitchFamily="34" charset="0"/>
              </a:rPr>
              <a:t> </a:t>
            </a:r>
            <a:r>
              <a:rPr lang="fr-FR" sz="1000" dirty="0" err="1">
                <a:latin typeface="Corbel" panose="020B0503020204020204" pitchFamily="34" charset="0"/>
              </a:rPr>
              <a:t>be</a:t>
            </a:r>
            <a:r>
              <a:rPr lang="fr-FR" sz="1000" dirty="0">
                <a:latin typeface="Corbel" panose="020B0503020204020204" pitchFamily="34" charset="0"/>
              </a:rPr>
              <a:t> </a:t>
            </a:r>
            <a:r>
              <a:rPr lang="fr-FR" sz="1000" dirty="0" err="1">
                <a:latin typeface="Corbel" panose="020B0503020204020204" pitchFamily="34" charset="0"/>
              </a:rPr>
              <a:t>found</a:t>
            </a:r>
            <a:r>
              <a:rPr lang="fr-FR" sz="1000" dirty="0">
                <a:latin typeface="Corbel" panose="020B0503020204020204" pitchFamily="34" charset="0"/>
              </a:rPr>
              <a:t> </a:t>
            </a:r>
            <a:r>
              <a:rPr lang="fr-FR" sz="1000" dirty="0" err="1">
                <a:latin typeface="Corbel" panose="020B0503020204020204" pitchFamily="34" charset="0"/>
              </a:rPr>
              <a:t>here</a:t>
            </a:r>
            <a:r>
              <a:rPr lang="fr-FR" sz="1000" dirty="0" smtClean="0">
                <a:latin typeface="Corbel" panose="020B0503020204020204" pitchFamily="34" charset="0"/>
              </a:rPr>
              <a:t>: </a:t>
            </a:r>
            <a:r>
              <a:rPr lang="en-US" sz="1000" u="sng" dirty="0">
                <a:latin typeface="Corbel" panose="020B0503020204020204" pitchFamily="34" charset="0"/>
                <a:hlinkClick r:id="rId2"/>
              </a:rPr>
              <a:t>http://tascha.uw.edu/mobile-information-literacy-curriculum</a:t>
            </a:r>
            <a:r>
              <a:rPr lang="en-US" sz="1000" dirty="0">
                <a:latin typeface="Corbel" panose="020B0503020204020204" pitchFamily="34" charset="0"/>
              </a:rPr>
              <a:t> </a:t>
            </a:r>
            <a:endParaRPr lang="fr-FR" sz="1000" dirty="0" smtClean="0">
              <a:latin typeface="Corbel" panose="020B0503020204020204" pitchFamily="34" charset="0"/>
            </a:endParaRPr>
          </a:p>
          <a:p>
            <a:endParaRPr lang="fr-FR" sz="1000" dirty="0" smtClean="0">
              <a:latin typeface="Corbel" panose="020B0503020204020204" pitchFamily="34" charset="0"/>
            </a:endParaRPr>
          </a:p>
          <a:p>
            <a:r>
              <a:rPr lang="en-US" sz="1000" dirty="0">
                <a:latin typeface="Corbel" panose="020B0503020204020204" pitchFamily="34" charset="0"/>
              </a:rPr>
              <a:t>The curriculum materials are offered here with a </a:t>
            </a:r>
            <a:r>
              <a:rPr lang="en-US" sz="1000" u="sng" dirty="0">
                <a:latin typeface="Corbel" panose="020B0503020204020204" pitchFamily="34" charset="0"/>
                <a:hlinkClick r:id="rId3"/>
              </a:rPr>
              <a:t>Creative Commons Attribution-</a:t>
            </a:r>
            <a:r>
              <a:rPr lang="en-US" sz="1000" u="sng" dirty="0" err="1">
                <a:latin typeface="Corbel" panose="020B0503020204020204" pitchFamily="34" charset="0"/>
                <a:hlinkClick r:id="rId3"/>
              </a:rPr>
              <a:t>ShareAlike</a:t>
            </a:r>
            <a:r>
              <a:rPr lang="en-US" sz="1000" u="sng" dirty="0">
                <a:latin typeface="Corbel" panose="020B0503020204020204" pitchFamily="34" charset="0"/>
                <a:hlinkClick r:id="rId3"/>
              </a:rPr>
              <a:t> 3.0 license</a:t>
            </a:r>
            <a:r>
              <a:rPr lang="en-US" sz="1000" dirty="0">
                <a:latin typeface="Corbel" panose="020B0503020204020204" pitchFamily="34" charset="0"/>
              </a:rPr>
              <a:t>, so others are free to use, adapt, and share the materials with attribution. We are also available to help organizations create customized materials based on their particular country or regional contexts and literacy training needs. </a:t>
            </a:r>
            <a:endParaRPr lang="en-US" sz="1000" dirty="0" smtClean="0">
              <a:latin typeface="Corbel" panose="020B0503020204020204" pitchFamily="34" charset="0"/>
            </a:endParaRPr>
          </a:p>
          <a:p>
            <a:endParaRPr lang="en-US" sz="1000" dirty="0">
              <a:latin typeface="Corbel" panose="020B0503020204020204" pitchFamily="34" charset="0"/>
            </a:endParaRPr>
          </a:p>
          <a:p>
            <a:r>
              <a:rPr lang="en-US" sz="1000" dirty="0">
                <a:latin typeface="Corbel" panose="020B0503020204020204" pitchFamily="34" charset="0"/>
              </a:rPr>
              <a:t>If you have questions on the curriculum or would like more information on how we can help, please email us at </a:t>
            </a:r>
            <a:r>
              <a:rPr lang="en-US" sz="1000" u="sng" dirty="0">
                <a:latin typeface="Corbel" panose="020B0503020204020204" pitchFamily="34" charset="0"/>
                <a:hlinkClick r:id="rId4"/>
              </a:rPr>
              <a:t>tascha@uw.edu</a:t>
            </a:r>
            <a:r>
              <a:rPr lang="en-US" sz="1000" dirty="0">
                <a:latin typeface="Corbel" panose="020B0503020204020204" pitchFamily="34" charset="0"/>
              </a:rPr>
              <a:t>. We also encourage individuals and organizations that use and adapt this curriculum and training to provide us with any feedback, ideas, and adapted materials. There are many ways you can do this: email </a:t>
            </a:r>
            <a:r>
              <a:rPr lang="en-US" sz="1000" u="sng" dirty="0">
                <a:latin typeface="Corbel" panose="020B0503020204020204" pitchFamily="34" charset="0"/>
                <a:hlinkClick r:id="rId4"/>
              </a:rPr>
              <a:t>tascha@uw.edu</a:t>
            </a:r>
            <a:r>
              <a:rPr lang="en-US" sz="1000" dirty="0">
                <a:latin typeface="Corbel" panose="020B0503020204020204" pitchFamily="34" charset="0"/>
              </a:rPr>
              <a:t>, leave a comment and upload materials on the main Mobile Information Literacy curriculum webpage </a:t>
            </a:r>
            <a:r>
              <a:rPr lang="en-US" sz="1000" u="sng" dirty="0">
                <a:latin typeface="Corbel" panose="020B0503020204020204" pitchFamily="34" charset="0"/>
                <a:hlinkClick r:id="rId2"/>
              </a:rPr>
              <a:t>http://</a:t>
            </a:r>
            <a:r>
              <a:rPr lang="en-US" sz="1000" u="sng" dirty="0" smtClean="0">
                <a:latin typeface="Corbel" panose="020B0503020204020204" pitchFamily="34" charset="0"/>
                <a:hlinkClick r:id="rId2"/>
              </a:rPr>
              <a:t>tascha.uw.edu/mobile-information-literacy-curriculum</a:t>
            </a:r>
            <a:r>
              <a:rPr lang="en-US" sz="1000" u="sng" dirty="0" smtClean="0">
                <a:latin typeface="Corbel" panose="020B0503020204020204" pitchFamily="34" charset="0"/>
              </a:rPr>
              <a:t>,</a:t>
            </a:r>
            <a:r>
              <a:rPr lang="en-US" sz="1000" dirty="0" smtClean="0">
                <a:latin typeface="Corbel" panose="020B0503020204020204" pitchFamily="34" charset="0"/>
              </a:rPr>
              <a:t> and/or </a:t>
            </a:r>
            <a:r>
              <a:rPr lang="en-US" sz="1000" dirty="0">
                <a:latin typeface="Corbel" panose="020B0503020204020204" pitchFamily="34" charset="0"/>
              </a:rPr>
              <a:t>participate on our Facebook page </a:t>
            </a:r>
            <a:r>
              <a:rPr lang="en-US" sz="1000" u="sng" dirty="0">
                <a:latin typeface="Corbel" panose="020B0503020204020204" pitchFamily="34" charset="0"/>
                <a:hlinkClick r:id="rId5"/>
              </a:rPr>
              <a:t>https://www.facebook.com/MobileInformationLiteracy</a:t>
            </a:r>
            <a:r>
              <a:rPr lang="en-US" sz="1000" dirty="0">
                <a:latin typeface="Corbel" panose="020B0503020204020204" pitchFamily="34" charset="0"/>
              </a:rPr>
              <a:t>. </a:t>
            </a:r>
          </a:p>
          <a:p>
            <a:endParaRPr lang="en-US" sz="1000" dirty="0" smtClean="0">
              <a:latin typeface="Corbel" panose="020B0503020204020204" pitchFamily="34" charset="0"/>
            </a:endParaRPr>
          </a:p>
          <a:p>
            <a:r>
              <a:rPr lang="en-US" sz="1000" b="1" dirty="0" smtClean="0">
                <a:latin typeface="Corbel" panose="020B0503020204020204" pitchFamily="34" charset="0"/>
              </a:rPr>
              <a:t>Recommended Citation</a:t>
            </a:r>
            <a:endParaRPr lang="en-US" sz="1000" dirty="0">
              <a:latin typeface="Corbel" panose="020B0503020204020204" pitchFamily="34" charset="0"/>
            </a:endParaRPr>
          </a:p>
          <a:p>
            <a:r>
              <a:rPr lang="en-US" sz="900" dirty="0">
                <a:latin typeface="Corbel" panose="020B0503020204020204" pitchFamily="34" charset="0"/>
              </a:rPr>
              <a:t>Day, S. (2015). </a:t>
            </a:r>
            <a:r>
              <a:rPr lang="en-US" sz="900" i="1" dirty="0" smtClean="0">
                <a:latin typeface="Corbel" panose="020B0503020204020204" pitchFamily="34" charset="0"/>
              </a:rPr>
              <a:t>Mobile Information Literacy Curriculum </a:t>
            </a:r>
            <a:r>
              <a:rPr lang="en-US" sz="900" i="1" dirty="0">
                <a:latin typeface="Corbel" panose="020B0503020204020204" pitchFamily="34" charset="0"/>
              </a:rPr>
              <a:t>Module </a:t>
            </a:r>
            <a:r>
              <a:rPr lang="en-US" sz="900" i="1" dirty="0" smtClean="0">
                <a:latin typeface="Corbel" panose="020B0503020204020204" pitchFamily="34" charset="0"/>
              </a:rPr>
              <a:t>6 </a:t>
            </a:r>
            <a:r>
              <a:rPr lang="en-US" sz="900" i="1" dirty="0">
                <a:latin typeface="Corbel" panose="020B0503020204020204" pitchFamily="34" charset="0"/>
              </a:rPr>
              <a:t>Guide</a:t>
            </a:r>
            <a:r>
              <a:rPr lang="en-US" sz="900" i="1" dirty="0" smtClean="0">
                <a:latin typeface="Corbel" panose="020B0503020204020204" pitchFamily="34" charset="0"/>
              </a:rPr>
              <a:t>: </a:t>
            </a:r>
            <a:r>
              <a:rPr lang="en-US" sz="900" i="1" dirty="0" smtClean="0">
                <a:latin typeface="Corbel" panose="020B0503020204020204" pitchFamily="34" charset="0"/>
              </a:rPr>
              <a:t>Module 5 Project Presentations. </a:t>
            </a:r>
            <a:r>
              <a:rPr lang="en-US" sz="900" dirty="0" smtClean="0">
                <a:latin typeface="Corbel" panose="020B0503020204020204" pitchFamily="34" charset="0"/>
              </a:rPr>
              <a:t>Seattle</a:t>
            </a:r>
            <a:r>
              <a:rPr lang="en-US" sz="900" dirty="0">
                <a:latin typeface="Corbel" panose="020B0503020204020204" pitchFamily="34" charset="0"/>
              </a:rPr>
              <a:t>: Henry M. Jackson School of International Studies &amp; the Technology &amp; Social Change Group, University of Washington Information School.</a:t>
            </a:r>
          </a:p>
        </p:txBody>
      </p:sp>
    </p:spTree>
    <p:extLst>
      <p:ext uri="{BB962C8B-B14F-4D97-AF65-F5344CB8AC3E}">
        <p14:creationId xmlns:p14="http://schemas.microsoft.com/office/powerpoint/2010/main" val="1130791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latin typeface="Corbel" panose="020B0503020204020204" pitchFamily="34" charset="0"/>
              </a:rPr>
              <a:t>Module </a:t>
            </a:r>
            <a:r>
              <a:rPr lang="en-US" b="1" dirty="0">
                <a:latin typeface="Corbel" panose="020B0503020204020204" pitchFamily="34" charset="0"/>
              </a:rPr>
              <a:t>6</a:t>
            </a:r>
            <a:r>
              <a:rPr lang="en-US" b="1" dirty="0" smtClean="0">
                <a:latin typeface="Corbel" panose="020B0503020204020204" pitchFamily="34" charset="0"/>
              </a:rPr>
              <a:t> </a:t>
            </a:r>
            <a:r>
              <a:rPr lang="en-US" b="1" dirty="0" smtClean="0">
                <a:latin typeface="Corbel" panose="020B0503020204020204" pitchFamily="34" charset="0"/>
              </a:rPr>
              <a:t>Description</a:t>
            </a:r>
            <a:endParaRPr lang="en-US" b="1" dirty="0">
              <a:latin typeface="Corbel" panose="020B0503020204020204" pitchFamily="34" charset="0"/>
            </a:endParaRPr>
          </a:p>
        </p:txBody>
      </p:sp>
      <p:sp>
        <p:nvSpPr>
          <p:cNvPr id="3" name="Content Placeholder 2"/>
          <p:cNvSpPr>
            <a:spLocks noGrp="1"/>
          </p:cNvSpPr>
          <p:nvPr>
            <p:ph idx="1"/>
          </p:nvPr>
        </p:nvSpPr>
        <p:spPr/>
        <p:txBody>
          <a:bodyPr>
            <a:normAutofit/>
          </a:bodyPr>
          <a:lstStyle/>
          <a:p>
            <a:pPr marL="0" indent="0">
              <a:buNone/>
            </a:pPr>
            <a:r>
              <a:rPr lang="en-US" b="1" dirty="0" smtClean="0">
                <a:latin typeface="Corbel" panose="020B0503020204020204" pitchFamily="34" charset="0"/>
              </a:rPr>
              <a:t>Module 5 Project Presentations</a:t>
            </a:r>
            <a:endParaRPr lang="en-US" dirty="0">
              <a:latin typeface="Corbel" panose="020B0503020204020204" pitchFamily="34" charset="0"/>
            </a:endParaRPr>
          </a:p>
          <a:p>
            <a:pPr marL="0" indent="0">
              <a:buNone/>
            </a:pPr>
            <a:r>
              <a:rPr lang="en-US" dirty="0">
                <a:latin typeface="Corbel" panose="020B0503020204020204" pitchFamily="34" charset="0"/>
              </a:rPr>
              <a:t>In this module, groups will share their project results with an audience</a:t>
            </a:r>
            <a:r>
              <a:rPr lang="en-US" dirty="0" smtClean="0">
                <a:latin typeface="Corbel" panose="020B0503020204020204" pitchFamily="34" charset="0"/>
              </a:rPr>
              <a:t>.</a:t>
            </a:r>
          </a:p>
          <a:p>
            <a:pPr marL="0" indent="0">
              <a:buNone/>
            </a:pPr>
            <a:endParaRPr lang="en-US" dirty="0" smtClean="0">
              <a:latin typeface="Corbel" panose="020B0503020204020204" pitchFamily="34" charset="0"/>
            </a:endParaRPr>
          </a:p>
          <a:p>
            <a:pPr marL="0" indent="0">
              <a:buNone/>
            </a:pPr>
            <a:r>
              <a:rPr lang="en-US" b="1" dirty="0" smtClean="0">
                <a:latin typeface="Corbel" panose="020B0503020204020204" pitchFamily="34" charset="0"/>
              </a:rPr>
              <a:t>Prerequisites</a:t>
            </a:r>
            <a:r>
              <a:rPr lang="en-US" b="1" dirty="0">
                <a:latin typeface="Corbel" panose="020B0503020204020204" pitchFamily="34" charset="0"/>
              </a:rPr>
              <a:t>: </a:t>
            </a:r>
            <a:endParaRPr lang="en-US" b="1" dirty="0" smtClean="0">
              <a:latin typeface="Corbel" panose="020B0503020204020204" pitchFamily="34" charset="0"/>
            </a:endParaRPr>
          </a:p>
          <a:p>
            <a:r>
              <a:rPr lang="en-US" dirty="0" smtClean="0">
                <a:latin typeface="Corbel" panose="020B0503020204020204" pitchFamily="34" charset="0"/>
              </a:rPr>
              <a:t>Module 1: Introduction to Mobile Information &amp; Communication Technologies (ICTs)</a:t>
            </a:r>
          </a:p>
          <a:p>
            <a:r>
              <a:rPr lang="en-US" dirty="0" smtClean="0">
                <a:latin typeface="Corbel" panose="020B0503020204020204" pitchFamily="34" charset="0"/>
              </a:rPr>
              <a:t>Module 2: A Mobile Lens on the </a:t>
            </a:r>
            <a:r>
              <a:rPr lang="en-US" dirty="0" smtClean="0">
                <a:latin typeface="Corbel" panose="020B0503020204020204" pitchFamily="34" charset="0"/>
              </a:rPr>
              <a:t>Internet</a:t>
            </a:r>
          </a:p>
          <a:p>
            <a:r>
              <a:rPr lang="en-US" dirty="0" smtClean="0">
                <a:latin typeface="Corbel" panose="020B0503020204020204" pitchFamily="34" charset="0"/>
              </a:rPr>
              <a:t>Module 3: Basic Web Searching via Mobile Devices</a:t>
            </a:r>
          </a:p>
          <a:p>
            <a:r>
              <a:rPr lang="en-US" dirty="0" smtClean="0">
                <a:latin typeface="Corbel" panose="020B0503020204020204" pitchFamily="34" charset="0"/>
              </a:rPr>
              <a:t>Module 4: Working Online and Using Information via Mobile Devices</a:t>
            </a:r>
          </a:p>
          <a:p>
            <a:r>
              <a:rPr lang="en-US" dirty="0" smtClean="0">
                <a:latin typeface="Corbel" panose="020B0503020204020204" pitchFamily="34" charset="0"/>
              </a:rPr>
              <a:t>Module 5: Putting It All Together</a:t>
            </a:r>
            <a:endParaRPr lang="en-US" dirty="0">
              <a:latin typeface="Corbel" panose="020B0503020204020204" pitchFamily="34" charset="0"/>
            </a:endParaRPr>
          </a:p>
        </p:txBody>
      </p:sp>
    </p:spTree>
    <p:extLst>
      <p:ext uri="{BB962C8B-B14F-4D97-AF65-F5344CB8AC3E}">
        <p14:creationId xmlns:p14="http://schemas.microsoft.com/office/powerpoint/2010/main" val="2194430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panose="020B0503020204020204" pitchFamily="34" charset="0"/>
              </a:rPr>
              <a:t>Outline</a:t>
            </a:r>
            <a:endParaRPr lang="en-US" b="1" dirty="0">
              <a:latin typeface="Corbel" panose="020B0503020204020204" pitchFamily="34" charset="0"/>
            </a:endParaRPr>
          </a:p>
        </p:txBody>
      </p:sp>
      <p:sp>
        <p:nvSpPr>
          <p:cNvPr id="3" name="Content Placeholder 2"/>
          <p:cNvSpPr>
            <a:spLocks noGrp="1"/>
          </p:cNvSpPr>
          <p:nvPr>
            <p:ph idx="1"/>
          </p:nvPr>
        </p:nvSpPr>
        <p:spPr/>
        <p:txBody>
          <a:bodyPr/>
          <a:lstStyle/>
          <a:p>
            <a:r>
              <a:rPr lang="en-US" dirty="0" smtClean="0">
                <a:latin typeface="Corbel" panose="020B0503020204020204" pitchFamily="34" charset="0"/>
              </a:rPr>
              <a:t>Module </a:t>
            </a:r>
            <a:r>
              <a:rPr lang="en-US" dirty="0">
                <a:latin typeface="Corbel" panose="020B0503020204020204" pitchFamily="34" charset="0"/>
              </a:rPr>
              <a:t>overview</a:t>
            </a:r>
          </a:p>
          <a:p>
            <a:r>
              <a:rPr lang="en-US" dirty="0" smtClean="0">
                <a:latin typeface="Corbel" panose="020B0503020204020204" pitchFamily="34" charset="0"/>
              </a:rPr>
              <a:t>Presentations (Groups 1, 2, &amp; 3)</a:t>
            </a:r>
          </a:p>
          <a:p>
            <a:r>
              <a:rPr lang="en-US" dirty="0" smtClean="0">
                <a:latin typeface="Corbel" panose="020B0503020204020204" pitchFamily="34" charset="0"/>
              </a:rPr>
              <a:t>Break</a:t>
            </a:r>
          </a:p>
          <a:p>
            <a:r>
              <a:rPr lang="en-US" dirty="0" smtClean="0">
                <a:latin typeface="Corbel" panose="020B0503020204020204" pitchFamily="34" charset="0"/>
              </a:rPr>
              <a:t>Presentations (Groups 4 &amp; 5)</a:t>
            </a:r>
          </a:p>
          <a:p>
            <a:r>
              <a:rPr lang="en-US" dirty="0" smtClean="0">
                <a:latin typeface="Corbel" panose="020B0503020204020204" pitchFamily="34" charset="0"/>
              </a:rPr>
              <a:t>Discussion and Recap</a:t>
            </a:r>
          </a:p>
          <a:p>
            <a:r>
              <a:rPr lang="en-US" dirty="0" smtClean="0">
                <a:latin typeface="Corbel" panose="020B0503020204020204" pitchFamily="34" charset="0"/>
              </a:rPr>
              <a:t>Post Survey</a:t>
            </a:r>
            <a:endParaRPr lang="en-US" dirty="0">
              <a:latin typeface="Corbel" panose="020B0503020204020204" pitchFamily="34" charset="0"/>
            </a:endParaRPr>
          </a:p>
          <a:p>
            <a:pPr marL="0" indent="0">
              <a:buNone/>
            </a:pPr>
            <a:endParaRPr lang="en-US" dirty="0"/>
          </a:p>
        </p:txBody>
      </p:sp>
    </p:spTree>
    <p:extLst>
      <p:ext uri="{BB962C8B-B14F-4D97-AF65-F5344CB8AC3E}">
        <p14:creationId xmlns:p14="http://schemas.microsoft.com/office/powerpoint/2010/main" val="1932557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1029"/>
            <a:ext cx="7886700" cy="1325563"/>
          </a:xfrm>
        </p:spPr>
        <p:txBody>
          <a:bodyPr>
            <a:normAutofit/>
          </a:bodyPr>
          <a:lstStyle/>
          <a:p>
            <a:r>
              <a:rPr lang="en-US" b="1" dirty="0" smtClean="0">
                <a:latin typeface="Corbel" panose="020B0503020204020204" pitchFamily="34" charset="0"/>
              </a:rPr>
              <a:t>Module </a:t>
            </a:r>
            <a:r>
              <a:rPr lang="en-US" b="1" dirty="0">
                <a:latin typeface="Corbel" panose="020B0503020204020204" pitchFamily="34" charset="0"/>
              </a:rPr>
              <a:t>6</a:t>
            </a:r>
            <a:r>
              <a:rPr lang="en-US" b="1" dirty="0" smtClean="0">
                <a:latin typeface="Corbel" panose="020B0503020204020204" pitchFamily="34" charset="0"/>
              </a:rPr>
              <a:t> </a:t>
            </a:r>
            <a:r>
              <a:rPr lang="en-US" b="1" dirty="0" smtClean="0">
                <a:latin typeface="Corbel" panose="020B0503020204020204" pitchFamily="34" charset="0"/>
              </a:rPr>
              <a:t>Overview</a:t>
            </a:r>
            <a:endParaRPr lang="en-US" sz="4000" b="1" dirty="0">
              <a:latin typeface="Corbel" panose="020B0503020204020204" pitchFamily="34" charset="0"/>
            </a:endParaRPr>
          </a:p>
        </p:txBody>
      </p:sp>
      <p:sp>
        <p:nvSpPr>
          <p:cNvPr id="3" name="Content Placeholder 2"/>
          <p:cNvSpPr>
            <a:spLocks noGrp="1"/>
          </p:cNvSpPr>
          <p:nvPr>
            <p:ph idx="1"/>
          </p:nvPr>
        </p:nvSpPr>
        <p:spPr>
          <a:xfrm>
            <a:off x="628650" y="1623151"/>
            <a:ext cx="7886700" cy="4351338"/>
          </a:xfrm>
        </p:spPr>
        <p:txBody>
          <a:bodyPr>
            <a:normAutofit/>
          </a:bodyPr>
          <a:lstStyle/>
          <a:p>
            <a:pPr marL="0" indent="0">
              <a:buNone/>
            </a:pPr>
            <a:r>
              <a:rPr lang="en-US" b="1" dirty="0" smtClean="0">
                <a:latin typeface="Corbel" panose="020B0503020204020204" pitchFamily="34" charset="0"/>
              </a:rPr>
              <a:t>Topics covered:</a:t>
            </a:r>
          </a:p>
          <a:p>
            <a:r>
              <a:rPr lang="en-US" dirty="0">
                <a:latin typeface="Corbel" panose="020B0503020204020204" pitchFamily="34" charset="0"/>
              </a:rPr>
              <a:t>Presenting Mobile Information Literacy project-based </a:t>
            </a:r>
            <a:r>
              <a:rPr lang="en-US" dirty="0" smtClean="0">
                <a:latin typeface="Corbel" panose="020B0503020204020204" pitchFamily="34" charset="0"/>
              </a:rPr>
              <a:t>learning</a:t>
            </a:r>
          </a:p>
          <a:p>
            <a:pPr marL="0" indent="0">
              <a:buNone/>
            </a:pPr>
            <a:endParaRPr lang="en-US" dirty="0" smtClean="0">
              <a:latin typeface="Corbel" panose="020B0503020204020204" pitchFamily="34" charset="0"/>
            </a:endParaRPr>
          </a:p>
          <a:p>
            <a:pPr marL="0" indent="0">
              <a:buNone/>
            </a:pPr>
            <a:r>
              <a:rPr lang="en-US" b="1" dirty="0" smtClean="0">
                <a:latin typeface="Corbel" panose="020B0503020204020204" pitchFamily="34" charset="0"/>
              </a:rPr>
              <a:t>Objectives covered through the end </a:t>
            </a:r>
            <a:r>
              <a:rPr lang="en-US" b="1" dirty="0" smtClean="0">
                <a:latin typeface="Corbel" panose="020B0503020204020204" pitchFamily="34" charset="0"/>
              </a:rPr>
              <a:t>of this module:</a:t>
            </a:r>
          </a:p>
          <a:p>
            <a:r>
              <a:rPr lang="en-US" dirty="0">
                <a:latin typeface="Corbel" panose="020B0503020204020204" pitchFamily="34" charset="0"/>
              </a:rPr>
              <a:t>Present mobile information literacy project using your newly-acquired mobile and digital information literacy skills and </a:t>
            </a:r>
            <a:r>
              <a:rPr lang="en-US" dirty="0" smtClean="0">
                <a:latin typeface="Corbel" panose="020B0503020204020204" pitchFamily="34" charset="0"/>
              </a:rPr>
              <a:t>knowledge</a:t>
            </a:r>
          </a:p>
          <a:p>
            <a:pPr marL="0" indent="0">
              <a:buNone/>
            </a:pPr>
            <a:endParaRPr lang="en-US" dirty="0">
              <a:latin typeface="Corbel" panose="020B0503020204020204" pitchFamily="34" charset="0"/>
            </a:endParaRPr>
          </a:p>
          <a:p>
            <a:pPr marL="0" indent="0">
              <a:buNone/>
            </a:pPr>
            <a:r>
              <a:rPr lang="en-US" b="1" dirty="0" smtClean="0">
                <a:latin typeface="Corbel" panose="020B0503020204020204" pitchFamily="34" charset="0"/>
              </a:rPr>
              <a:t>Duration of module:</a:t>
            </a:r>
          </a:p>
          <a:p>
            <a:pPr marL="0" indent="0">
              <a:buNone/>
            </a:pPr>
            <a:r>
              <a:rPr lang="en-US" dirty="0" smtClean="0">
                <a:latin typeface="Corbel" panose="020B0503020204020204" pitchFamily="34" charset="0"/>
              </a:rPr>
              <a:t>3 hours (180 minutes)</a:t>
            </a:r>
            <a:endParaRPr lang="en-US" dirty="0">
              <a:latin typeface="Corbel" panose="020B0503020204020204" pitchFamily="34" charset="0"/>
            </a:endParaRPr>
          </a:p>
          <a:p>
            <a:endParaRPr lang="en-US" dirty="0" smtClean="0"/>
          </a:p>
          <a:p>
            <a:pPr marL="0" indent="0">
              <a:buNone/>
            </a:pPr>
            <a:endParaRPr lang="en-US" dirty="0" smtClean="0"/>
          </a:p>
        </p:txBody>
      </p:sp>
    </p:spTree>
    <p:extLst>
      <p:ext uri="{BB962C8B-B14F-4D97-AF65-F5344CB8AC3E}">
        <p14:creationId xmlns:p14="http://schemas.microsoft.com/office/powerpoint/2010/main" val="1155787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panose="020B0503020204020204" pitchFamily="34" charset="0"/>
              </a:rPr>
              <a:t>Project Presentations</a:t>
            </a:r>
            <a:endParaRPr lang="en-US" b="1" dirty="0">
              <a:latin typeface="Corbel" panose="020B0503020204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Corbel" panose="020B0503020204020204" pitchFamily="34" charset="0"/>
              </a:rPr>
              <a:t>Things to Include:</a:t>
            </a:r>
          </a:p>
          <a:p>
            <a:r>
              <a:rPr lang="en-US" dirty="0" smtClean="0">
                <a:latin typeface="Corbel" panose="020B0503020204020204" pitchFamily="34" charset="0"/>
              </a:rPr>
              <a:t>The </a:t>
            </a:r>
            <a:r>
              <a:rPr lang="en-US" dirty="0">
                <a:latin typeface="Corbel" panose="020B0503020204020204" pitchFamily="34" charset="0"/>
              </a:rPr>
              <a:t>name of your project</a:t>
            </a:r>
          </a:p>
          <a:p>
            <a:r>
              <a:rPr lang="en-US" dirty="0">
                <a:latin typeface="Corbel" panose="020B0503020204020204" pitchFamily="34" charset="0"/>
              </a:rPr>
              <a:t>What your projects is</a:t>
            </a:r>
          </a:p>
          <a:p>
            <a:r>
              <a:rPr lang="en-US" dirty="0">
                <a:latin typeface="Corbel" panose="020B0503020204020204" pitchFamily="34" charset="0"/>
              </a:rPr>
              <a:t>What you did</a:t>
            </a:r>
          </a:p>
          <a:p>
            <a:r>
              <a:rPr lang="en-US" dirty="0">
                <a:latin typeface="Corbel" panose="020B0503020204020204" pitchFamily="34" charset="0"/>
              </a:rPr>
              <a:t>Any issues you encountered, and how you resolved them</a:t>
            </a:r>
          </a:p>
          <a:p>
            <a:r>
              <a:rPr lang="en-US" dirty="0">
                <a:latin typeface="Corbel" panose="020B0503020204020204" pitchFamily="34" charset="0"/>
              </a:rPr>
              <a:t>Any “aha” moments you encountered</a:t>
            </a:r>
          </a:p>
          <a:p>
            <a:r>
              <a:rPr lang="en-US" dirty="0">
                <a:latin typeface="Corbel" panose="020B0503020204020204" pitchFamily="34" charset="0"/>
              </a:rPr>
              <a:t>What you learned from the experience</a:t>
            </a:r>
          </a:p>
          <a:p>
            <a:r>
              <a:rPr lang="en-US" dirty="0">
                <a:latin typeface="Corbel" panose="020B0503020204020204" pitchFamily="34" charset="0"/>
              </a:rPr>
              <a:t>What you might do differently in the future as a </a:t>
            </a:r>
            <a:r>
              <a:rPr lang="en-US" dirty="0" smtClean="0">
                <a:latin typeface="Corbel" panose="020B0503020204020204" pitchFamily="34" charset="0"/>
              </a:rPr>
              <a:t>result</a:t>
            </a:r>
            <a:endParaRPr lang="en-US" dirty="0">
              <a:latin typeface="Corbel" panose="020B0503020204020204" pitchFamily="34" charset="0"/>
            </a:endParaRPr>
          </a:p>
        </p:txBody>
      </p:sp>
    </p:spTree>
    <p:extLst>
      <p:ext uri="{BB962C8B-B14F-4D97-AF65-F5344CB8AC3E}">
        <p14:creationId xmlns:p14="http://schemas.microsoft.com/office/powerpoint/2010/main" val="2727235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1023"/>
            <a:ext cx="7886700" cy="1325563"/>
          </a:xfrm>
        </p:spPr>
        <p:txBody>
          <a:bodyPr/>
          <a:lstStyle/>
          <a:p>
            <a:r>
              <a:rPr lang="en-US" b="1" dirty="0" smtClean="0">
                <a:latin typeface="Corbel" panose="020B0503020204020204" pitchFamily="34" charset="0"/>
              </a:rPr>
              <a:t>End of Module </a:t>
            </a:r>
            <a:r>
              <a:rPr lang="en-US" b="1" dirty="0">
                <a:latin typeface="Corbel" panose="020B0503020204020204" pitchFamily="34" charset="0"/>
              </a:rPr>
              <a:t>6</a:t>
            </a:r>
            <a:endParaRPr lang="en-US" b="1" dirty="0">
              <a:latin typeface="Corbel" panose="020B0503020204020204" pitchFamily="34" charset="0"/>
            </a:endParaRPr>
          </a:p>
        </p:txBody>
      </p:sp>
      <p:sp>
        <p:nvSpPr>
          <p:cNvPr id="3" name="Content Placeholder 2"/>
          <p:cNvSpPr>
            <a:spLocks noGrp="1"/>
          </p:cNvSpPr>
          <p:nvPr>
            <p:ph idx="1"/>
          </p:nvPr>
        </p:nvSpPr>
        <p:spPr>
          <a:xfrm>
            <a:off x="628650" y="1881234"/>
            <a:ext cx="8241030" cy="4351338"/>
          </a:xfrm>
        </p:spPr>
        <p:txBody>
          <a:bodyPr/>
          <a:lstStyle/>
          <a:p>
            <a:pPr marL="0" indent="0" algn="ctr">
              <a:buNone/>
            </a:pPr>
            <a:r>
              <a:rPr lang="en-US" dirty="0" smtClean="0">
                <a:latin typeface="Corbel" panose="020B0503020204020204" pitchFamily="34" charset="0"/>
              </a:rPr>
              <a:t>Congratulations!!! </a:t>
            </a:r>
          </a:p>
          <a:p>
            <a:pPr marL="0" indent="0" algn="ctr">
              <a:buNone/>
            </a:pPr>
            <a:endParaRPr lang="en-US" dirty="0">
              <a:latin typeface="Corbel" panose="020B0503020204020204" pitchFamily="34" charset="0"/>
            </a:endParaRPr>
          </a:p>
          <a:p>
            <a:pPr marL="0" indent="0" algn="ctr">
              <a:buNone/>
            </a:pPr>
            <a:endParaRPr lang="en-US" dirty="0" smtClean="0">
              <a:latin typeface="Corbel" panose="020B0503020204020204" pitchFamily="34" charset="0"/>
            </a:endParaRPr>
          </a:p>
          <a:p>
            <a:pPr marL="0" indent="0" algn="ctr">
              <a:buNone/>
            </a:pPr>
            <a:r>
              <a:rPr lang="en-US" dirty="0" smtClean="0">
                <a:latin typeface="Corbel" panose="020B0503020204020204" pitchFamily="34" charset="0"/>
              </a:rPr>
              <a:t>You have completed Module </a:t>
            </a:r>
            <a:r>
              <a:rPr lang="en-US" dirty="0">
                <a:latin typeface="Corbel" panose="020B0503020204020204" pitchFamily="34" charset="0"/>
              </a:rPr>
              <a:t>6</a:t>
            </a:r>
            <a:r>
              <a:rPr lang="en-US" dirty="0" smtClean="0">
                <a:latin typeface="Corbel" panose="020B0503020204020204" pitchFamily="34" charset="0"/>
              </a:rPr>
              <a:t>: Module 5 Project Presentations</a:t>
            </a:r>
            <a:endParaRPr lang="en-US" dirty="0">
              <a:latin typeface="Corbel" panose="020B0503020204020204" pitchFamily="34" charset="0"/>
            </a:endParaRPr>
          </a:p>
        </p:txBody>
      </p:sp>
    </p:spTree>
    <p:extLst>
      <p:ext uri="{BB962C8B-B14F-4D97-AF65-F5344CB8AC3E}">
        <p14:creationId xmlns:p14="http://schemas.microsoft.com/office/powerpoint/2010/main" val="3113081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1298" y="1493133"/>
            <a:ext cx="8301446" cy="1015663"/>
          </a:xfrm>
          <a:prstGeom prst="rect">
            <a:avLst/>
          </a:prstGeom>
        </p:spPr>
        <p:txBody>
          <a:bodyPr wrap="square">
            <a:spAutoFit/>
          </a:bodyPr>
          <a:lstStyle/>
          <a:p>
            <a:pPr algn="ctr">
              <a:spcAft>
                <a:spcPts val="600"/>
              </a:spcAft>
            </a:pPr>
            <a:r>
              <a:rPr lang="en-US" sz="1200" dirty="0">
                <a:latin typeface="Corbel" panose="020B0503020204020204" pitchFamily="34" charset="0"/>
                <a:ea typeface="Calibri" panose="020F0502020204030204" pitchFamily="34" charset="0"/>
                <a:cs typeface="Times New Roman" panose="02020603050405020304" pitchFamily="18" charset="0"/>
              </a:rPr>
              <a:t>This is a product of the </a:t>
            </a:r>
            <a:r>
              <a:rPr lang="en-US" sz="1200" i="1" dirty="0">
                <a:latin typeface="Corbel" panose="020B0503020204020204" pitchFamily="34" charset="0"/>
                <a:ea typeface="Calibri" panose="020F0502020204030204" pitchFamily="34" charset="0"/>
                <a:cs typeface="Times New Roman" panose="02020603050405020304" pitchFamily="18" charset="0"/>
              </a:rPr>
              <a:t>Information Strategies for Societies in Transition</a:t>
            </a:r>
            <a:r>
              <a:rPr lang="en-US" sz="1200" dirty="0">
                <a:latin typeface="Corbel" panose="020B0503020204020204" pitchFamily="34" charset="0"/>
                <a:ea typeface="Calibri" panose="020F0502020204030204" pitchFamily="34" charset="0"/>
                <a:cs typeface="Times New Roman" panose="02020603050405020304" pitchFamily="18" charset="0"/>
              </a:rPr>
              <a:t> program. This program is supported by United States Agency for International Development (USAID), Microsoft, </a:t>
            </a:r>
            <a:r>
              <a:rPr lang="en-US" sz="1200" dirty="0" smtClean="0">
                <a:latin typeface="Corbel" panose="020B0503020204020204" pitchFamily="34" charset="0"/>
                <a:ea typeface="Calibri" panose="020F0502020204030204" pitchFamily="34" charset="0"/>
                <a:cs typeface="Times New Roman" panose="02020603050405020304" pitchFamily="18" charset="0"/>
              </a:rPr>
              <a:t>the </a:t>
            </a:r>
            <a:r>
              <a:rPr lang="en-US" sz="1200" dirty="0">
                <a:latin typeface="Corbel" panose="020B0503020204020204" pitchFamily="34" charset="0"/>
                <a:ea typeface="Calibri" panose="020F0502020204030204" pitchFamily="34" charset="0"/>
                <a:cs typeface="Times New Roman" panose="02020603050405020304" pitchFamily="18" charset="0"/>
              </a:rPr>
              <a:t>Bill &amp; Melinda Gates </a:t>
            </a:r>
            <a:r>
              <a:rPr lang="en-US" sz="1200" dirty="0" smtClean="0">
                <a:latin typeface="Corbel" panose="020B0503020204020204" pitchFamily="34" charset="0"/>
                <a:ea typeface="Calibri" panose="020F0502020204030204" pitchFamily="34" charset="0"/>
                <a:cs typeface="Times New Roman" panose="02020603050405020304" pitchFamily="18" charset="0"/>
              </a:rPr>
              <a:t>Foundation, and the Tableau Foundation. </a:t>
            </a:r>
            <a:r>
              <a:rPr lang="en-US" sz="1200" dirty="0">
                <a:latin typeface="Corbel" panose="020B0503020204020204" pitchFamily="34" charset="0"/>
                <a:ea typeface="Calibri" panose="020F0502020204030204" pitchFamily="34" charset="0"/>
                <a:cs typeface="Times New Roman" panose="02020603050405020304" pitchFamily="18" charset="0"/>
              </a:rPr>
              <a:t>The program is housed in the University of Washington's Henry M. Jackson School of International Studies and is run in collaboration with the Technology &amp; Social Change Group (TASCHA) in the University of Washington’s Information School, and two partner organizations in Myanmar: the Myanmar Book Aid Preservation Foundation (MBAPF) and Enlightened Research Myanmar (EMR).</a:t>
            </a:r>
            <a:endParaRPr lang="en-US" sz="1200" dirty="0">
              <a:effectLst/>
              <a:latin typeface="Corbel" panose="020B0503020204020204" pitchFamily="34" charset="0"/>
              <a:ea typeface="Calibri" panose="020F0502020204030204" pitchFamily="34" charset="0"/>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4442" y="3389812"/>
            <a:ext cx="5909358" cy="2800252"/>
          </a:xfrm>
          <a:prstGeom prst="rect">
            <a:avLst/>
          </a:prstGeom>
        </p:spPr>
      </p:pic>
    </p:spTree>
    <p:extLst>
      <p:ext uri="{BB962C8B-B14F-4D97-AF65-F5344CB8AC3E}">
        <p14:creationId xmlns:p14="http://schemas.microsoft.com/office/powerpoint/2010/main" val="3447845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12868</TotalTime>
  <Words>642</Words>
  <Application>Microsoft Office PowerPoint</Application>
  <PresentationFormat>On-screen Show (4:3)</PresentationFormat>
  <Paragraphs>71</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Corbel</vt:lpstr>
      <vt:lpstr>Times New Roman</vt:lpstr>
      <vt:lpstr>Office Theme</vt:lpstr>
      <vt:lpstr>       MOBILE INFORMATION LITERACY CURRICULUM  Module 6 Slides:  Module 5 Project Presentations  </vt:lpstr>
      <vt:lpstr>PowerPoint Presentation</vt:lpstr>
      <vt:lpstr>Module 6 Description</vt:lpstr>
      <vt:lpstr>Outline</vt:lpstr>
      <vt:lpstr>Module 6 Overview</vt:lpstr>
      <vt:lpstr>Project Presentations</vt:lpstr>
      <vt:lpstr>End of Module 6</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Myanmar Digital Information Literacy Workshop Curriculum</dc:title>
  <dc:subject/>
  <dc:creator>Sheryl A. Day</dc:creator>
  <cp:keywords/>
  <dc:description/>
  <cp:lastModifiedBy>Melody Clark</cp:lastModifiedBy>
  <cp:revision>506</cp:revision>
  <dcterms:created xsi:type="dcterms:W3CDTF">2014-11-16T17:15:19Z</dcterms:created>
  <dcterms:modified xsi:type="dcterms:W3CDTF">2015-12-16T19:07:54Z</dcterms:modified>
  <cp:category/>
</cp:coreProperties>
</file>